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659" r:id="rId2"/>
    <p:sldMasterId id="2147483661" r:id="rId3"/>
  </p:sldMasterIdLst>
  <p:notesMasterIdLst>
    <p:notesMasterId r:id="rId48"/>
  </p:notesMasterIdLst>
  <p:sldIdLst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98" r:id="rId18"/>
    <p:sldId id="272" r:id="rId19"/>
    <p:sldId id="273" r:id="rId20"/>
    <p:sldId id="274" r:id="rId21"/>
    <p:sldId id="275" r:id="rId22"/>
    <p:sldId id="276" r:id="rId23"/>
    <p:sldId id="277" r:id="rId24"/>
    <p:sldId id="288" r:id="rId25"/>
    <p:sldId id="278" r:id="rId26"/>
    <p:sldId id="279" r:id="rId27"/>
    <p:sldId id="289" r:id="rId28"/>
    <p:sldId id="280" r:id="rId29"/>
    <p:sldId id="281" r:id="rId30"/>
    <p:sldId id="282" r:id="rId31"/>
    <p:sldId id="283" r:id="rId32"/>
    <p:sldId id="284" r:id="rId33"/>
    <p:sldId id="302" r:id="rId34"/>
    <p:sldId id="293" r:id="rId35"/>
    <p:sldId id="294" r:id="rId36"/>
    <p:sldId id="295" r:id="rId37"/>
    <p:sldId id="299" r:id="rId38"/>
    <p:sldId id="300" r:id="rId39"/>
    <p:sldId id="301" r:id="rId40"/>
    <p:sldId id="285" r:id="rId41"/>
    <p:sldId id="286" r:id="rId42"/>
    <p:sldId id="287" r:id="rId43"/>
    <p:sldId id="297" r:id="rId44"/>
    <p:sldId id="296" r:id="rId45"/>
    <p:sldId id="290" r:id="rId46"/>
    <p:sldId id="292" r:id="rId47"/>
  </p:sldIdLst>
  <p:sldSz cx="11522075" cy="6480175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Myriad Pro" pitchFamily="34" charset="0"/>
        <a:ea typeface="+mn-ea"/>
        <a:cs typeface="+mn-cs"/>
      </a:defRPr>
    </a:lvl1pPr>
    <a:lvl2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Myriad Pro" pitchFamily="34" charset="0"/>
        <a:ea typeface="+mn-ea"/>
        <a:cs typeface="+mn-cs"/>
      </a:defRPr>
    </a:lvl2pPr>
    <a:lvl3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Myriad Pro" pitchFamily="34" charset="0"/>
        <a:ea typeface="+mn-ea"/>
        <a:cs typeface="+mn-cs"/>
      </a:defRPr>
    </a:lvl3pPr>
    <a:lvl4pPr marL="2743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Myriad Pro" pitchFamily="34" charset="0"/>
        <a:ea typeface="+mn-ea"/>
        <a:cs typeface="+mn-cs"/>
      </a:defRPr>
    </a:lvl4pPr>
    <a:lvl5pPr marL="3657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Myriad Pro" pitchFamily="34" charset="0"/>
        <a:ea typeface="+mn-ea"/>
        <a:cs typeface="+mn-cs"/>
      </a:defRPr>
    </a:lvl5pPr>
    <a:lvl6pPr marL="4572000" algn="l" defTabSz="1828800" rtl="0" eaLnBrk="1" latinLnBrk="0" hangingPunct="1">
      <a:defRPr sz="2000" kern="1200">
        <a:solidFill>
          <a:schemeClr val="tx1"/>
        </a:solidFill>
        <a:latin typeface="Myriad Pro" pitchFamily="34" charset="0"/>
        <a:ea typeface="+mn-ea"/>
        <a:cs typeface="+mn-cs"/>
      </a:defRPr>
    </a:lvl6pPr>
    <a:lvl7pPr marL="5486400" algn="l" defTabSz="1828800" rtl="0" eaLnBrk="1" latinLnBrk="0" hangingPunct="1">
      <a:defRPr sz="2000" kern="1200">
        <a:solidFill>
          <a:schemeClr val="tx1"/>
        </a:solidFill>
        <a:latin typeface="Myriad Pro" pitchFamily="34" charset="0"/>
        <a:ea typeface="+mn-ea"/>
        <a:cs typeface="+mn-cs"/>
      </a:defRPr>
    </a:lvl7pPr>
    <a:lvl8pPr marL="6400800" algn="l" defTabSz="1828800" rtl="0" eaLnBrk="1" latinLnBrk="0" hangingPunct="1">
      <a:defRPr sz="2000" kern="1200">
        <a:solidFill>
          <a:schemeClr val="tx1"/>
        </a:solidFill>
        <a:latin typeface="Myriad Pro" pitchFamily="34" charset="0"/>
        <a:ea typeface="+mn-ea"/>
        <a:cs typeface="+mn-cs"/>
      </a:defRPr>
    </a:lvl8pPr>
    <a:lvl9pPr marL="7315200" algn="l" defTabSz="1828800" rtl="0" eaLnBrk="1" latinLnBrk="0" hangingPunct="1">
      <a:defRPr sz="2000" kern="1200">
        <a:solidFill>
          <a:schemeClr val="tx1"/>
        </a:solidFill>
        <a:latin typeface="Myriad Pro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9484"/>
    <a:srgbClr val="FC721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8" autoAdjust="0"/>
    <p:restoredTop sz="86418" autoAdjust="0"/>
  </p:normalViewPr>
  <p:slideViewPr>
    <p:cSldViewPr snapToGrid="0">
      <p:cViewPr varScale="1">
        <p:scale>
          <a:sx n="100" d="100"/>
          <a:sy n="100" d="100"/>
        </p:scale>
        <p:origin x="-288" y="-84"/>
      </p:cViewPr>
      <p:guideLst>
        <p:guide orient="horz" pos="2042"/>
        <p:guide pos="3630"/>
      </p:guideLst>
    </p:cSldViewPr>
  </p:slideViewPr>
  <p:outlineViewPr>
    <p:cViewPr>
      <p:scale>
        <a:sx n="33" d="100"/>
        <a:sy n="33" d="100"/>
      </p:scale>
      <p:origin x="0" y="140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nl-NL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780ECD0-89A6-4E2A-975A-08F91A2005DA}" type="slidenum">
              <a:rPr lang="nl-NL"/>
              <a:pPr/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2400" kern="1200">
        <a:solidFill>
          <a:schemeClr val="tx1"/>
        </a:solidFill>
        <a:latin typeface="Myriad Pro" pitchFamily="34" charset="0"/>
        <a:ea typeface="+mn-ea"/>
        <a:cs typeface="+mn-cs"/>
      </a:defRPr>
    </a:lvl1pPr>
    <a:lvl2pPr marL="914400" algn="l" rtl="0" fontAlgn="base">
      <a:spcBef>
        <a:spcPct val="30000"/>
      </a:spcBef>
      <a:spcAft>
        <a:spcPct val="0"/>
      </a:spcAft>
      <a:defRPr sz="2400" kern="1200">
        <a:solidFill>
          <a:schemeClr val="tx1"/>
        </a:solidFill>
        <a:latin typeface="Myriad Pro" pitchFamily="34" charset="0"/>
        <a:ea typeface="+mn-ea"/>
        <a:cs typeface="+mn-cs"/>
      </a:defRPr>
    </a:lvl2pPr>
    <a:lvl3pPr marL="1828800" algn="l" rtl="0" fontAlgn="base">
      <a:spcBef>
        <a:spcPct val="30000"/>
      </a:spcBef>
      <a:spcAft>
        <a:spcPct val="0"/>
      </a:spcAft>
      <a:defRPr sz="2400" kern="1200">
        <a:solidFill>
          <a:schemeClr val="tx1"/>
        </a:solidFill>
        <a:latin typeface="Myriad Pro" pitchFamily="34" charset="0"/>
        <a:ea typeface="+mn-ea"/>
        <a:cs typeface="+mn-cs"/>
      </a:defRPr>
    </a:lvl3pPr>
    <a:lvl4pPr marL="2743200" algn="l" rtl="0" fontAlgn="base">
      <a:spcBef>
        <a:spcPct val="30000"/>
      </a:spcBef>
      <a:spcAft>
        <a:spcPct val="0"/>
      </a:spcAft>
      <a:defRPr sz="2400" kern="1200">
        <a:solidFill>
          <a:schemeClr val="tx1"/>
        </a:solidFill>
        <a:latin typeface="Myriad Pro" pitchFamily="34" charset="0"/>
        <a:ea typeface="+mn-ea"/>
        <a:cs typeface="+mn-cs"/>
      </a:defRPr>
    </a:lvl4pPr>
    <a:lvl5pPr marL="3657600" algn="l" rtl="0" fontAlgn="base">
      <a:spcBef>
        <a:spcPct val="30000"/>
      </a:spcBef>
      <a:spcAft>
        <a:spcPct val="0"/>
      </a:spcAft>
      <a:defRPr sz="2400" kern="1200">
        <a:solidFill>
          <a:schemeClr val="tx1"/>
        </a:solidFill>
        <a:latin typeface="Myriad Pro" pitchFamily="34" charset="0"/>
        <a:ea typeface="+mn-ea"/>
        <a:cs typeface="+mn-cs"/>
      </a:defRPr>
    </a:lvl5pPr>
    <a:lvl6pPr marL="45720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9" name="Rectangle 13"/>
          <p:cNvSpPr>
            <a:spLocks noChangeArrowheads="1"/>
          </p:cNvSpPr>
          <p:nvPr/>
        </p:nvSpPr>
        <p:spPr bwMode="hidden">
          <a:xfrm>
            <a:off x="1" y="0"/>
            <a:ext cx="11588749" cy="64801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91435" rIns="182871" bIns="91435" anchor="ctr"/>
          <a:lstStyle/>
          <a:p>
            <a:endParaRPr lang="nl-NL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8334375" y="6064250"/>
            <a:ext cx="2689224" cy="339726"/>
          </a:xfrm>
        </p:spPr>
        <p:txBody>
          <a:bodyPr lIns="0"/>
          <a:lstStyle>
            <a:lvl1pPr>
              <a:defRPr/>
            </a:lvl1pPr>
          </a:lstStyle>
          <a:p>
            <a:fld id="{EB8F074B-862C-43A2-ACE2-3FACAFC3E016}" type="datetime4">
              <a:rPr lang="nl-NL" smtClean="0"/>
              <a:pPr/>
              <a:t>30 juli 2010</a:t>
            </a:fld>
            <a:endParaRPr lang="nl-NL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619500" y="6064250"/>
            <a:ext cx="3648076" cy="339726"/>
          </a:xfrm>
        </p:spPr>
        <p:txBody>
          <a:bodyPr lIns="0"/>
          <a:lstStyle>
            <a:lvl1pPr algn="ctr">
              <a:defRPr/>
            </a:lvl1pPr>
          </a:lstStyle>
          <a:p>
            <a:r>
              <a:rPr lang="nl-NL" dirty="0" err="1"/>
              <a:t>Title</a:t>
            </a:r>
            <a:r>
              <a:rPr lang="nl-NL" dirty="0"/>
              <a:t> / </a:t>
            </a:r>
            <a:r>
              <a:rPr lang="nl-NL" dirty="0" err="1"/>
              <a:t>Main</a:t>
            </a:r>
            <a:r>
              <a:rPr lang="nl-NL" dirty="0"/>
              <a:t> topic / </a:t>
            </a:r>
            <a:r>
              <a:rPr lang="nl-NL" dirty="0" err="1"/>
              <a:t>Sub-topic</a:t>
            </a:r>
            <a:endParaRPr lang="nl-NL" dirty="0"/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black">
          <a:xfrm>
            <a:off x="542926" y="463550"/>
            <a:ext cx="10477499" cy="0"/>
          </a:xfrm>
          <a:prstGeom prst="line">
            <a:avLst/>
          </a:prstGeom>
          <a:noFill/>
          <a:ln w="57150">
            <a:solidFill>
              <a:srgbClr val="8C9484"/>
            </a:solidFill>
            <a:round/>
            <a:headEnd/>
            <a:tailEnd/>
          </a:ln>
          <a:effectLst/>
        </p:spPr>
        <p:txBody>
          <a:bodyPr wrap="none" lIns="0" tIns="91435" rIns="182871" bIns="91435" anchor="ctr">
            <a:spAutoFit/>
          </a:bodyPr>
          <a:lstStyle/>
          <a:p>
            <a:endParaRPr lang="nl-NL"/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black">
          <a:xfrm>
            <a:off x="542926" y="2400300"/>
            <a:ext cx="10477499" cy="0"/>
          </a:xfrm>
          <a:prstGeom prst="line">
            <a:avLst/>
          </a:prstGeom>
          <a:noFill/>
          <a:ln w="19050">
            <a:solidFill>
              <a:srgbClr val="8C9484"/>
            </a:solidFill>
            <a:round/>
            <a:headEnd/>
            <a:tailEnd/>
          </a:ln>
          <a:effectLst/>
        </p:spPr>
        <p:txBody>
          <a:bodyPr wrap="none" lIns="0" tIns="91435" rIns="182871" bIns="91435" anchor="ctr">
            <a:spAutoFit/>
          </a:bodyPr>
          <a:lstStyle/>
          <a:p>
            <a:endParaRPr lang="nl-NL"/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black">
          <a:xfrm>
            <a:off x="542926" y="2803526"/>
            <a:ext cx="10477499" cy="0"/>
          </a:xfrm>
          <a:prstGeom prst="line">
            <a:avLst/>
          </a:prstGeom>
          <a:noFill/>
          <a:ln w="19050">
            <a:solidFill>
              <a:srgbClr val="8C9484"/>
            </a:solidFill>
            <a:round/>
            <a:headEnd/>
            <a:tailEnd/>
          </a:ln>
          <a:effectLst/>
        </p:spPr>
        <p:txBody>
          <a:bodyPr wrap="none" lIns="0" tIns="91435" rIns="182871" bIns="91435" anchor="ctr">
            <a:spAutoFit/>
          </a:bodyPr>
          <a:lstStyle/>
          <a:p>
            <a:endParaRPr lang="nl-NL"/>
          </a:p>
        </p:txBody>
      </p:sp>
      <p:sp>
        <p:nvSpPr>
          <p:cNvPr id="4107" name="Line 11"/>
          <p:cNvSpPr>
            <a:spLocks noChangeShapeType="1"/>
          </p:cNvSpPr>
          <p:nvPr/>
        </p:nvSpPr>
        <p:spPr bwMode="black">
          <a:xfrm>
            <a:off x="542926" y="5848349"/>
            <a:ext cx="10477499" cy="0"/>
          </a:xfrm>
          <a:prstGeom prst="line">
            <a:avLst/>
          </a:prstGeom>
          <a:noFill/>
          <a:ln w="19050">
            <a:solidFill>
              <a:srgbClr val="8C9484"/>
            </a:solidFill>
            <a:round/>
            <a:headEnd/>
            <a:tailEnd/>
          </a:ln>
          <a:effectLst/>
        </p:spPr>
        <p:txBody>
          <a:bodyPr wrap="none" lIns="0" tIns="91435" rIns="182871" bIns="91435" anchor="ctr">
            <a:spAutoFit/>
          </a:bodyPr>
          <a:lstStyle/>
          <a:p>
            <a:endParaRPr lang="nl-NL"/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13" name="Rectangle 14"/>
          <p:cNvSpPr>
            <a:spLocks noGrp="1" noChangeArrowheads="1"/>
          </p:cNvSpPr>
          <p:nvPr>
            <p:ph type="subTitle" idx="1"/>
          </p:nvPr>
        </p:nvSpPr>
        <p:spPr>
          <a:xfrm>
            <a:off x="542926" y="2466976"/>
            <a:ext cx="10477499" cy="339724"/>
          </a:xfrm>
        </p:spPr>
        <p:txBody>
          <a:bodyPr lIns="0"/>
          <a:lstStyle>
            <a:lvl1pPr>
              <a:defRPr sz="1600" i="1"/>
            </a:lvl1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14" name="Afbeelding 13" descr="logo schuberg philis wit blauw 090605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40000" y="6066000"/>
            <a:ext cx="2380799" cy="158400"/>
          </a:xfrm>
          <a:prstGeom prst="rect">
            <a:avLst/>
          </a:prstGeom>
        </p:spPr>
      </p:pic>
      <p:sp>
        <p:nvSpPr>
          <p:cNvPr id="15" name="Rechthoek 14"/>
          <p:cNvSpPr/>
          <p:nvPr userDrawn="1"/>
        </p:nvSpPr>
        <p:spPr bwMode="auto">
          <a:xfrm>
            <a:off x="11520000" y="0"/>
            <a:ext cx="108000" cy="64865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Myriad Pro" pitchFamily="34" charset="0"/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CCAD6F9-50CD-4E77-868B-928360D2D793}" type="datetime4">
              <a:rPr lang="nl-NL" smtClean="0"/>
              <a:pPr/>
              <a:t>30 juli 2010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Title / Main topic / Sub-topic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435975" y="488950"/>
            <a:ext cx="2628900" cy="52990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542927" y="488950"/>
            <a:ext cx="7588249" cy="52990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E94A51E-0EBB-4988-B032-F491B4DC0A22}" type="datetime4">
              <a:rPr lang="nl-NL" smtClean="0"/>
              <a:pPr/>
              <a:t>30 juli 2010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Title / Main topic / Sub-topic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hidden">
          <a:xfrm>
            <a:off x="1" y="0"/>
            <a:ext cx="11588749" cy="64801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71996" tIns="91435" rIns="182871" bIns="91435" anchor="ctr"/>
          <a:lstStyle/>
          <a:p>
            <a:endParaRPr lang="nl-NL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2926" y="2082801"/>
            <a:ext cx="10477499" cy="339726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het opmaakprofiel te bewerken</a:t>
            </a:r>
          </a:p>
        </p:txBody>
      </p:sp>
      <p:sp>
        <p:nvSpPr>
          <p:cNvPr id="79877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8334375" y="6064250"/>
            <a:ext cx="2689224" cy="339726"/>
          </a:xfrm>
        </p:spPr>
        <p:txBody>
          <a:bodyPr/>
          <a:lstStyle>
            <a:lvl1pPr>
              <a:defRPr/>
            </a:lvl1pPr>
          </a:lstStyle>
          <a:p>
            <a:fld id="{40698E87-191F-4A2A-B763-1C0B3BAEFFA9}" type="datetime4">
              <a:rPr lang="nl-NL" smtClean="0"/>
              <a:pPr/>
              <a:t>30 juli 2010</a:t>
            </a:fld>
            <a:endParaRPr lang="nl-NL"/>
          </a:p>
        </p:txBody>
      </p:sp>
      <p:sp>
        <p:nvSpPr>
          <p:cNvPr id="79878" name="Rectangle 6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619500" y="6064250"/>
            <a:ext cx="3648076" cy="33972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71996" tIns="0" rIns="0" bIns="0" numCol="1" anchor="t" anchorCtr="0" compatLnSpc="1">
            <a:prstTxWarp prst="textNoShape">
              <a:avLst/>
            </a:prstTxWarp>
          </a:bodyPr>
          <a:lstStyle>
            <a:lvl1pPr algn="ctr" defTabSz="1028700">
              <a:defRPr sz="1400" i="1"/>
            </a:lvl1pPr>
          </a:lstStyle>
          <a:p>
            <a:r>
              <a:rPr lang="nl-NL"/>
              <a:t>Title / Main topic / Sub-topic</a:t>
            </a:r>
          </a:p>
        </p:txBody>
      </p:sp>
      <p:sp>
        <p:nvSpPr>
          <p:cNvPr id="79879" name="Line 7"/>
          <p:cNvSpPr>
            <a:spLocks noChangeShapeType="1"/>
          </p:cNvSpPr>
          <p:nvPr/>
        </p:nvSpPr>
        <p:spPr bwMode="black">
          <a:xfrm>
            <a:off x="542926" y="463550"/>
            <a:ext cx="10477499" cy="0"/>
          </a:xfrm>
          <a:prstGeom prst="line">
            <a:avLst/>
          </a:prstGeom>
          <a:noFill/>
          <a:ln w="57150">
            <a:solidFill>
              <a:srgbClr val="8C9484"/>
            </a:solidFill>
            <a:round/>
            <a:headEnd/>
            <a:tailEnd/>
          </a:ln>
          <a:effectLst/>
        </p:spPr>
        <p:txBody>
          <a:bodyPr wrap="none" lIns="71996" tIns="91435" rIns="182871" bIns="91435" anchor="ctr">
            <a:spAutoFit/>
          </a:bodyPr>
          <a:lstStyle/>
          <a:p>
            <a:endParaRPr lang="nl-NL"/>
          </a:p>
        </p:txBody>
      </p:sp>
      <p:sp>
        <p:nvSpPr>
          <p:cNvPr id="79880" name="Line 8"/>
          <p:cNvSpPr>
            <a:spLocks noChangeShapeType="1"/>
          </p:cNvSpPr>
          <p:nvPr/>
        </p:nvSpPr>
        <p:spPr bwMode="black">
          <a:xfrm>
            <a:off x="542926" y="2400300"/>
            <a:ext cx="10477499" cy="0"/>
          </a:xfrm>
          <a:prstGeom prst="line">
            <a:avLst/>
          </a:prstGeom>
          <a:noFill/>
          <a:ln w="19050">
            <a:solidFill>
              <a:srgbClr val="8C9484"/>
            </a:solidFill>
            <a:round/>
            <a:headEnd/>
            <a:tailEnd/>
          </a:ln>
          <a:effectLst/>
        </p:spPr>
        <p:txBody>
          <a:bodyPr wrap="none" lIns="71996" tIns="91435" rIns="182871" bIns="91435" anchor="ctr">
            <a:spAutoFit/>
          </a:bodyPr>
          <a:lstStyle/>
          <a:p>
            <a:endParaRPr lang="nl-NL"/>
          </a:p>
        </p:txBody>
      </p:sp>
      <p:sp>
        <p:nvSpPr>
          <p:cNvPr id="79882" name="Line 10"/>
          <p:cNvSpPr>
            <a:spLocks noChangeShapeType="1"/>
          </p:cNvSpPr>
          <p:nvPr/>
        </p:nvSpPr>
        <p:spPr bwMode="black">
          <a:xfrm>
            <a:off x="542926" y="2803526"/>
            <a:ext cx="10477499" cy="0"/>
          </a:xfrm>
          <a:prstGeom prst="line">
            <a:avLst/>
          </a:prstGeom>
          <a:noFill/>
          <a:ln w="19050">
            <a:solidFill>
              <a:srgbClr val="8C9484"/>
            </a:solidFill>
            <a:round/>
            <a:headEnd/>
            <a:tailEnd/>
          </a:ln>
          <a:effectLst/>
        </p:spPr>
        <p:txBody>
          <a:bodyPr wrap="none" lIns="71996" tIns="91435" rIns="182871" bIns="91435" anchor="ctr">
            <a:spAutoFit/>
          </a:bodyPr>
          <a:lstStyle/>
          <a:p>
            <a:endParaRPr lang="nl-NL"/>
          </a:p>
        </p:txBody>
      </p:sp>
      <p:sp>
        <p:nvSpPr>
          <p:cNvPr id="79883" name="Line 11"/>
          <p:cNvSpPr>
            <a:spLocks noChangeShapeType="1"/>
          </p:cNvSpPr>
          <p:nvPr/>
        </p:nvSpPr>
        <p:spPr bwMode="black">
          <a:xfrm>
            <a:off x="542926" y="5848349"/>
            <a:ext cx="10477499" cy="0"/>
          </a:xfrm>
          <a:prstGeom prst="line">
            <a:avLst/>
          </a:prstGeom>
          <a:noFill/>
          <a:ln w="19050">
            <a:solidFill>
              <a:srgbClr val="8C9484"/>
            </a:solidFill>
            <a:round/>
            <a:headEnd/>
            <a:tailEnd/>
          </a:ln>
          <a:effectLst/>
        </p:spPr>
        <p:txBody>
          <a:bodyPr wrap="none" lIns="71996" tIns="91435" rIns="182871" bIns="91435" anchor="ctr">
            <a:spAutoFit/>
          </a:bodyPr>
          <a:lstStyle/>
          <a:p>
            <a:endParaRPr lang="nl-NL"/>
          </a:p>
        </p:txBody>
      </p:sp>
      <p:sp>
        <p:nvSpPr>
          <p:cNvPr id="13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542926" y="2466976"/>
            <a:ext cx="10477499" cy="339724"/>
          </a:xfrm>
        </p:spPr>
        <p:txBody>
          <a:bodyPr/>
          <a:lstStyle>
            <a:lvl1pPr>
              <a:defRPr sz="1600" i="1"/>
            </a:lvl1pPr>
          </a:lstStyle>
          <a:p>
            <a:r>
              <a:rPr lang="nl-NL"/>
              <a:t>Klik om het opmaakprofiel van de modelondertitel te bewerken</a:t>
            </a:r>
          </a:p>
        </p:txBody>
      </p:sp>
      <p:pic>
        <p:nvPicPr>
          <p:cNvPr id="12" name="Afbeelding 11" descr="logo schuberg philis wit blauw 090605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40000" y="6066000"/>
            <a:ext cx="2380799" cy="158400"/>
          </a:xfrm>
          <a:prstGeom prst="rect">
            <a:avLst/>
          </a:prstGeom>
        </p:spPr>
      </p:pic>
      <p:sp>
        <p:nvSpPr>
          <p:cNvPr id="14" name="Rechthoek 13"/>
          <p:cNvSpPr/>
          <p:nvPr userDrawn="1"/>
        </p:nvSpPr>
        <p:spPr bwMode="auto">
          <a:xfrm>
            <a:off x="11520000" y="0"/>
            <a:ext cx="108000" cy="64865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Myriad Pro" pitchFamily="34" charset="0"/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24950C-C312-4845-B473-ED0371CADD1B}" type="datetime4">
              <a:rPr lang="nl-NL" smtClean="0"/>
              <a:pPr/>
              <a:t>30 juli 2010</a:t>
            </a:fld>
            <a:endParaRPr lang="nl-NL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1226" y="4165599"/>
            <a:ext cx="9791699" cy="1285876"/>
          </a:xfrm>
        </p:spPr>
        <p:txBody>
          <a:bodyPr anchor="t"/>
          <a:lstStyle>
            <a:lvl1pPr algn="l">
              <a:defRPr sz="22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11226" y="2746375"/>
            <a:ext cx="9791699" cy="1419224"/>
          </a:xfrm>
        </p:spPr>
        <p:txBody>
          <a:bodyPr anchor="b"/>
          <a:lstStyle>
            <a:lvl1pPr marL="0" indent="0">
              <a:buNone/>
              <a:defRPr sz="2200"/>
            </a:lvl1pPr>
            <a:lvl2pPr marL="914400" indent="0">
              <a:buNone/>
              <a:defRPr sz="3600"/>
            </a:lvl2pPr>
            <a:lvl3pPr marL="1828800" indent="0">
              <a:buNone/>
              <a:defRPr sz="3200"/>
            </a:lvl3pPr>
            <a:lvl4pPr marL="2743200" indent="0">
              <a:buNone/>
              <a:defRPr sz="2800"/>
            </a:lvl4pPr>
            <a:lvl5pPr marL="3657600" indent="0">
              <a:buNone/>
              <a:defRPr sz="2800"/>
            </a:lvl5pPr>
            <a:lvl6pPr marL="4572000" indent="0">
              <a:buNone/>
              <a:defRPr sz="2800"/>
            </a:lvl6pPr>
            <a:lvl7pPr marL="5486400" indent="0">
              <a:buNone/>
              <a:defRPr sz="2800"/>
            </a:lvl7pPr>
            <a:lvl8pPr marL="6400800" indent="0">
              <a:buNone/>
              <a:defRPr sz="2800"/>
            </a:lvl8pPr>
            <a:lvl9pPr marL="7315200" indent="0">
              <a:buNone/>
              <a:defRPr sz="28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22C235-33CB-4409-9577-6A3581C74BBE}" type="datetime4">
              <a:rPr lang="nl-NL" smtClean="0"/>
              <a:pPr/>
              <a:t>30 juli 2010</a:t>
            </a:fld>
            <a:endParaRPr lang="nl-NL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574677" y="1196977"/>
            <a:ext cx="5032374" cy="4591049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911850" y="1196977"/>
            <a:ext cx="5035550" cy="4591049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1C161C-A477-4C74-A18D-C83DFCF2D399}" type="datetime4">
              <a:rPr lang="nl-NL" smtClean="0"/>
              <a:pPr/>
              <a:t>30 juli 2010</a:t>
            </a:fld>
            <a:endParaRPr lang="nl-NL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4676" y="260350"/>
            <a:ext cx="10372723" cy="10795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4676" y="1450977"/>
            <a:ext cx="5092700" cy="603250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74676" y="2054226"/>
            <a:ext cx="5092700" cy="3733799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5851526" y="1450977"/>
            <a:ext cx="5095874" cy="603250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5851526" y="2054226"/>
            <a:ext cx="5095874" cy="3733799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9E7C941-7146-45A4-8377-738B9F8D3DE8}" type="datetime4">
              <a:rPr lang="nl-NL" smtClean="0"/>
              <a:pPr/>
              <a:t>30 juli 2010</a:t>
            </a:fld>
            <a:endParaRPr lang="nl-NL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97D4EA0-AF99-4CAA-BDD4-5C8F63F3C202}" type="datetime4">
              <a:rPr lang="nl-NL" smtClean="0"/>
              <a:pPr/>
              <a:t>30 juli 2010</a:t>
            </a:fld>
            <a:endParaRPr lang="nl-NL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5285C7-34D8-4573-B229-A069A363792B}" type="datetime4">
              <a:rPr lang="nl-NL" smtClean="0"/>
              <a:pPr/>
              <a:t>30 juli 2010</a:t>
            </a:fld>
            <a:endParaRPr lang="nl-NL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4677" y="257177"/>
            <a:ext cx="3790950" cy="109855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05327" y="257177"/>
            <a:ext cx="6442073" cy="5530849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74677" y="1355726"/>
            <a:ext cx="3790950" cy="4432299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DA0094-2474-40D5-A25C-DF046EBF8775}" type="datetime4">
              <a:rPr lang="nl-NL" smtClean="0"/>
              <a:pPr/>
              <a:t>30 juli 2010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488951"/>
            <a:ext cx="10475999" cy="3397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40000" y="1196977"/>
            <a:ext cx="10475999" cy="459104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EFEE9F-33EF-4E10-B2EA-FD1B4339C6F6}" type="datetime4">
              <a:rPr lang="nl-NL" smtClean="0"/>
              <a:pPr/>
              <a:t>30 juli 2010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Title / Main topic / Sub-topic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57427" y="4537075"/>
            <a:ext cx="6915149" cy="53340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257427" y="577850"/>
            <a:ext cx="6915149" cy="3889375"/>
          </a:xfrm>
        </p:spPr>
        <p:txBody>
          <a:bodyPr/>
          <a:lstStyle>
            <a:lvl1pPr marL="0" indent="0">
              <a:buNone/>
              <a:defRPr sz="22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257427" y="5070475"/>
            <a:ext cx="6915149" cy="762000"/>
          </a:xfrm>
        </p:spPr>
        <p:txBody>
          <a:bodyPr/>
          <a:lstStyle>
            <a:lvl1pPr marL="0" indent="0">
              <a:buNone/>
              <a:defRPr sz="22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893C66-EB09-4586-BA6E-D8D787194F4C}" type="datetime4">
              <a:rPr lang="nl-NL" smtClean="0"/>
              <a:pPr/>
              <a:t>30 juli 2010</a:t>
            </a:fld>
            <a:endParaRPr lang="nl-NL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F89E3D-579F-4C8D-9434-76BF9BE08207}" type="datetime4">
              <a:rPr lang="nl-NL" smtClean="0"/>
              <a:pPr/>
              <a:t>30 juli 2010</a:t>
            </a:fld>
            <a:endParaRPr lang="nl-NL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435975" y="488950"/>
            <a:ext cx="2628900" cy="529907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542927" y="488950"/>
            <a:ext cx="7588249" cy="529907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7B43BF-B546-4E77-9B6B-746EBF24C476}" type="datetime4">
              <a:rPr lang="nl-NL" smtClean="0"/>
              <a:pPr/>
              <a:t>30 juli 2010</a:t>
            </a:fld>
            <a:endParaRPr lang="nl-NL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el, tekst en illustrat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2927" y="488951"/>
            <a:ext cx="10521949" cy="339726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574677" y="1196977"/>
            <a:ext cx="5032374" cy="4591049"/>
          </a:xfrm>
        </p:spPr>
        <p:txBody>
          <a:bodyPr/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illustratie 3"/>
          <p:cNvSpPr>
            <a:spLocks noGrp="1"/>
          </p:cNvSpPr>
          <p:nvPr>
            <p:ph type="clipArt" sz="half" idx="2"/>
          </p:nvPr>
        </p:nvSpPr>
        <p:spPr>
          <a:xfrm>
            <a:off x="5911850" y="1196977"/>
            <a:ext cx="5035550" cy="4591049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8334376" y="107951"/>
            <a:ext cx="2686050" cy="339726"/>
          </a:xfrm>
        </p:spPr>
        <p:txBody>
          <a:bodyPr/>
          <a:lstStyle>
            <a:lvl1pPr>
              <a:defRPr/>
            </a:lvl1pPr>
          </a:lstStyle>
          <a:p>
            <a:fld id="{9C532525-D233-4615-BE04-7DAFAD658620}" type="datetime4">
              <a:rPr lang="nl-NL" smtClean="0"/>
              <a:pPr/>
              <a:t>30 juli 2010</a:t>
            </a:fld>
            <a:endParaRPr lang="nl-NL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ChangeArrowheads="1"/>
          </p:cNvSpPr>
          <p:nvPr/>
        </p:nvSpPr>
        <p:spPr bwMode="hidden">
          <a:xfrm>
            <a:off x="1" y="0"/>
            <a:ext cx="11588749" cy="64801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71996" tIns="91435" rIns="182871" bIns="91435" anchor="ctr"/>
          <a:lstStyle/>
          <a:p>
            <a:endParaRPr lang="nl-NL"/>
          </a:p>
        </p:txBody>
      </p:sp>
      <p:sp>
        <p:nvSpPr>
          <p:cNvPr id="9729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542926" y="2082801"/>
            <a:ext cx="10477499" cy="339726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het opmaakprofiel te bewerken</a:t>
            </a:r>
          </a:p>
        </p:txBody>
      </p:sp>
      <p:sp>
        <p:nvSpPr>
          <p:cNvPr id="9729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542926" y="2466976"/>
            <a:ext cx="10477499" cy="339724"/>
          </a:xfrm>
        </p:spPr>
        <p:txBody>
          <a:bodyPr/>
          <a:lstStyle>
            <a:lvl1pPr>
              <a:defRPr sz="1600" i="1"/>
            </a:lvl1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5" name="Rechthoek 4"/>
          <p:cNvSpPr/>
          <p:nvPr userDrawn="1"/>
        </p:nvSpPr>
        <p:spPr bwMode="auto">
          <a:xfrm>
            <a:off x="11520000" y="0"/>
            <a:ext cx="108000" cy="64865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Myriad Pro" pitchFamily="34" charset="0"/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1226" y="4165599"/>
            <a:ext cx="9791699" cy="1285876"/>
          </a:xfrm>
        </p:spPr>
        <p:txBody>
          <a:bodyPr anchor="t"/>
          <a:lstStyle>
            <a:lvl1pPr algn="l">
              <a:defRPr sz="22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11226" y="2746375"/>
            <a:ext cx="9791699" cy="1419224"/>
          </a:xfrm>
        </p:spPr>
        <p:txBody>
          <a:bodyPr anchor="b"/>
          <a:lstStyle>
            <a:lvl1pPr marL="0" indent="0">
              <a:buNone/>
              <a:defRPr sz="2200"/>
            </a:lvl1pPr>
            <a:lvl2pPr marL="914400" indent="0">
              <a:buNone/>
              <a:defRPr sz="3600"/>
            </a:lvl2pPr>
            <a:lvl3pPr marL="1828800" indent="0">
              <a:buNone/>
              <a:defRPr sz="3200"/>
            </a:lvl3pPr>
            <a:lvl4pPr marL="2743200" indent="0">
              <a:buNone/>
              <a:defRPr sz="2800"/>
            </a:lvl4pPr>
            <a:lvl5pPr marL="3657600" indent="0">
              <a:buNone/>
              <a:defRPr sz="2800"/>
            </a:lvl5pPr>
            <a:lvl6pPr marL="4572000" indent="0">
              <a:buNone/>
              <a:defRPr sz="2800"/>
            </a:lvl6pPr>
            <a:lvl7pPr marL="5486400" indent="0">
              <a:buNone/>
              <a:defRPr sz="2800"/>
            </a:lvl7pPr>
            <a:lvl8pPr marL="6400800" indent="0">
              <a:buNone/>
              <a:defRPr sz="2800"/>
            </a:lvl8pPr>
            <a:lvl9pPr marL="7315200" indent="0">
              <a:buNone/>
              <a:defRPr sz="28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574677" y="1196977"/>
            <a:ext cx="5032374" cy="4591049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911850" y="1196977"/>
            <a:ext cx="5035550" cy="4591049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4676" y="260350"/>
            <a:ext cx="10372723" cy="10795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4676" y="1450977"/>
            <a:ext cx="5092700" cy="603250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74676" y="2054226"/>
            <a:ext cx="5092700" cy="3733799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5851526" y="1450977"/>
            <a:ext cx="5095874" cy="603250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5851526" y="2054226"/>
            <a:ext cx="5095874" cy="3733799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1226" y="4165599"/>
            <a:ext cx="9791699" cy="1285876"/>
          </a:xfrm>
        </p:spPr>
        <p:txBody>
          <a:bodyPr anchor="t"/>
          <a:lstStyle>
            <a:lvl1pPr algn="l">
              <a:defRPr sz="22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11226" y="2746375"/>
            <a:ext cx="9791699" cy="1419224"/>
          </a:xfrm>
        </p:spPr>
        <p:txBody>
          <a:bodyPr anchor="b"/>
          <a:lstStyle>
            <a:lvl1pPr marL="0" indent="0">
              <a:buNone/>
              <a:defRPr sz="2200"/>
            </a:lvl1pPr>
            <a:lvl2pPr marL="914400" indent="0">
              <a:buNone/>
              <a:defRPr sz="3600"/>
            </a:lvl2pPr>
            <a:lvl3pPr marL="1828800" indent="0">
              <a:buNone/>
              <a:defRPr sz="3200"/>
            </a:lvl3pPr>
            <a:lvl4pPr marL="2743200" indent="0">
              <a:buNone/>
              <a:defRPr sz="2800"/>
            </a:lvl4pPr>
            <a:lvl5pPr marL="3657600" indent="0">
              <a:buNone/>
              <a:defRPr sz="2800"/>
            </a:lvl5pPr>
            <a:lvl6pPr marL="4572000" indent="0">
              <a:buNone/>
              <a:defRPr sz="2800"/>
            </a:lvl6pPr>
            <a:lvl7pPr marL="5486400" indent="0">
              <a:buNone/>
              <a:defRPr sz="2800"/>
            </a:lvl7pPr>
            <a:lvl8pPr marL="6400800" indent="0">
              <a:buNone/>
              <a:defRPr sz="2800"/>
            </a:lvl8pPr>
            <a:lvl9pPr marL="7315200" indent="0">
              <a:buNone/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BE85D1A-F49D-4174-B091-6928E3C20285}" type="datetime4">
              <a:rPr lang="nl-NL" smtClean="0"/>
              <a:pPr/>
              <a:t>30 juli 2010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Title / Main topic / Sub-topic</a:t>
            </a:r>
          </a:p>
        </p:txBody>
      </p:sp>
    </p:spTree>
  </p:cSld>
  <p:clrMapOvr>
    <a:masterClrMapping/>
  </p:clrMapOvr>
  <p:hf sldNum="0" hdr="0" ft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4677" y="257177"/>
            <a:ext cx="3790950" cy="109855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05327" y="257177"/>
            <a:ext cx="6442073" cy="5530849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74677" y="1355726"/>
            <a:ext cx="3790950" cy="4432299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57427" y="4537075"/>
            <a:ext cx="6915149" cy="53340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257427" y="577850"/>
            <a:ext cx="6915149" cy="3889375"/>
          </a:xfrm>
        </p:spPr>
        <p:txBody>
          <a:bodyPr/>
          <a:lstStyle>
            <a:lvl1pPr marL="0" indent="0">
              <a:buNone/>
              <a:defRPr sz="22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257427" y="5070475"/>
            <a:ext cx="6915149" cy="762000"/>
          </a:xfrm>
        </p:spPr>
        <p:txBody>
          <a:bodyPr/>
          <a:lstStyle>
            <a:lvl1pPr marL="0" indent="0">
              <a:buNone/>
              <a:defRPr sz="22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435975" y="488950"/>
            <a:ext cx="2628900" cy="529907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542927" y="488950"/>
            <a:ext cx="7588249" cy="529907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574677" y="1196977"/>
            <a:ext cx="5032374" cy="4591049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911850" y="1196977"/>
            <a:ext cx="5035550" cy="4591049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42572C2-7083-4EDD-97D4-834C19DB5424}" type="datetime4">
              <a:rPr lang="nl-NL" smtClean="0"/>
              <a:pPr/>
              <a:t>30 juli 2010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Title / Main topic / Sub-topic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4676" y="260350"/>
            <a:ext cx="10372723" cy="1079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4676" y="1450977"/>
            <a:ext cx="5092700" cy="603250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74676" y="2054226"/>
            <a:ext cx="5092700" cy="3733799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5851526" y="1450977"/>
            <a:ext cx="5095874" cy="603250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5851526" y="2054226"/>
            <a:ext cx="5095874" cy="3733799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E7A8C2-7697-4D85-9D90-710B270820B9}" type="datetime4">
              <a:rPr lang="nl-NL" smtClean="0"/>
              <a:pPr/>
              <a:t>30 juli 2010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Title / Main topic / Sub-topic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73CA61-A7AC-4408-BEE7-602B3209FB5F}" type="datetime4">
              <a:rPr lang="nl-NL" smtClean="0"/>
              <a:pPr/>
              <a:t>30 juli 2010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Title / Main topic / Sub-topic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A09A9D0-D43F-4BC0-ADCE-63D0385BAC07}" type="datetime4">
              <a:rPr lang="nl-NL" smtClean="0"/>
              <a:pPr/>
              <a:t>30 juli 2010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Title / Main topic / Sub-topic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4677" y="257177"/>
            <a:ext cx="3790950" cy="109855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05327" y="257177"/>
            <a:ext cx="6442073" cy="5530849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74677" y="1355726"/>
            <a:ext cx="3790950" cy="4432299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C9A4271-5FB4-4B8D-9714-A1F1FD40C090}" type="datetime4">
              <a:rPr lang="nl-NL" smtClean="0"/>
              <a:pPr/>
              <a:t>30 juli 2010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Title / Main topic / Sub-topic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57427" y="4537075"/>
            <a:ext cx="6915149" cy="53340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257427" y="577850"/>
            <a:ext cx="6915149" cy="3889375"/>
          </a:xfrm>
        </p:spPr>
        <p:txBody>
          <a:bodyPr/>
          <a:lstStyle>
            <a:lvl1pPr marL="0" indent="0">
              <a:buNone/>
              <a:defRPr sz="22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 smtClean="0"/>
              <a:t>Click icon to add picture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257427" y="5070475"/>
            <a:ext cx="6915149" cy="762000"/>
          </a:xfrm>
        </p:spPr>
        <p:txBody>
          <a:bodyPr/>
          <a:lstStyle>
            <a:lvl1pPr marL="0" indent="0">
              <a:buNone/>
              <a:defRPr sz="22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CE4B0C-9731-4196-9348-1FA6C694D047}" type="datetime4">
              <a:rPr lang="nl-NL" smtClean="0"/>
              <a:pPr/>
              <a:t>30 juli 2010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Title / Main topic / Sub-topic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" name="Rectangle 10"/>
          <p:cNvSpPr>
            <a:spLocks noChangeArrowheads="1"/>
          </p:cNvSpPr>
          <p:nvPr/>
        </p:nvSpPr>
        <p:spPr bwMode="hidden">
          <a:xfrm>
            <a:off x="1" y="0"/>
            <a:ext cx="11588749" cy="64801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91435" rIns="182871" bIns="91435" anchor="ctr"/>
          <a:lstStyle/>
          <a:p>
            <a:endParaRPr lang="nl-NL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542926" y="488951"/>
            <a:ext cx="10475999" cy="33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 smtClean="0"/>
              <a:t>Klik om het opmaakprofiel te bewerken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540000" y="1196977"/>
            <a:ext cx="10475999" cy="4591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 smtClean="0"/>
              <a:t>Klik om de opmaakprofielen van de modeltekst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8334376" y="6064250"/>
            <a:ext cx="2686050" cy="33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1028700">
              <a:defRPr sz="1400" i="1"/>
            </a:lvl1pPr>
          </a:lstStyle>
          <a:p>
            <a:fld id="{0A946682-5A3D-45A0-971E-21423395316C}" type="datetime4">
              <a:rPr lang="nl-NL" smtClean="0"/>
              <a:pPr/>
              <a:t>30 juli 2010</a:t>
            </a:fld>
            <a:endParaRPr lang="nl-NL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7372349" y="107950"/>
            <a:ext cx="3648076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1028700">
              <a:defRPr sz="1400" i="1"/>
            </a:lvl1pPr>
          </a:lstStyle>
          <a:p>
            <a:r>
              <a:rPr lang="nl-NL"/>
              <a:t>Title / Main topic / Sub-topic</a:t>
            </a:r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black">
          <a:xfrm>
            <a:off x="542926" y="463550"/>
            <a:ext cx="10477499" cy="0"/>
          </a:xfrm>
          <a:prstGeom prst="line">
            <a:avLst/>
          </a:prstGeom>
          <a:noFill/>
          <a:ln w="57150">
            <a:solidFill>
              <a:srgbClr val="8C9484"/>
            </a:solidFill>
            <a:round/>
            <a:headEnd/>
            <a:tailEnd/>
          </a:ln>
          <a:effectLst/>
        </p:spPr>
        <p:txBody>
          <a:bodyPr wrap="none" lIns="0" tIns="91435" rIns="182871" bIns="91435" anchor="ctr">
            <a:spAutoFit/>
          </a:bodyPr>
          <a:lstStyle/>
          <a:p>
            <a:endParaRPr lang="nl-NL"/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black">
          <a:xfrm>
            <a:off x="542926" y="5848349"/>
            <a:ext cx="10477499" cy="0"/>
          </a:xfrm>
          <a:prstGeom prst="line">
            <a:avLst/>
          </a:prstGeom>
          <a:noFill/>
          <a:ln w="19050">
            <a:solidFill>
              <a:srgbClr val="8C9484"/>
            </a:solidFill>
            <a:round/>
            <a:headEnd/>
            <a:tailEnd/>
          </a:ln>
          <a:effectLst/>
        </p:spPr>
        <p:txBody>
          <a:bodyPr wrap="none" lIns="0" tIns="91435" rIns="182871" bIns="91435" anchor="ctr">
            <a:spAutoFit/>
          </a:bodyPr>
          <a:lstStyle/>
          <a:p>
            <a:endParaRPr lang="nl-NL"/>
          </a:p>
        </p:txBody>
      </p:sp>
      <p:pic>
        <p:nvPicPr>
          <p:cNvPr id="10" name="Afbeelding 9" descr="logo schuberg philis wit blauw 09060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40000" y="6066000"/>
            <a:ext cx="2380799" cy="158400"/>
          </a:xfrm>
          <a:prstGeom prst="rect">
            <a:avLst/>
          </a:prstGeom>
        </p:spPr>
      </p:pic>
      <p:sp>
        <p:nvSpPr>
          <p:cNvPr id="12" name="Rechthoek 11"/>
          <p:cNvSpPr/>
          <p:nvPr/>
        </p:nvSpPr>
        <p:spPr bwMode="auto">
          <a:xfrm>
            <a:off x="11520000" y="0"/>
            <a:ext cx="108000" cy="64865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Myriad Pro" pitchFamily="34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/>
  <p:txStyles>
    <p:titleStyle>
      <a:lvl1pPr algn="l" defTabSz="1028700" rtl="0" eaLnBrk="1" fontAlgn="base" hangingPunct="1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+mj-lt"/>
          <a:ea typeface="+mj-ea"/>
          <a:cs typeface="+mj-cs"/>
        </a:defRPr>
      </a:lvl1pPr>
      <a:lvl2pPr algn="l" defTabSz="1028700" rtl="0" eaLnBrk="1" fontAlgn="base" hangingPunct="1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Myriad Pro Black" pitchFamily="34" charset="0"/>
        </a:defRPr>
      </a:lvl2pPr>
      <a:lvl3pPr algn="l" defTabSz="1028700" rtl="0" eaLnBrk="1" fontAlgn="base" hangingPunct="1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Myriad Pro Black" pitchFamily="34" charset="0"/>
        </a:defRPr>
      </a:lvl3pPr>
      <a:lvl4pPr algn="l" defTabSz="1028700" rtl="0" eaLnBrk="1" fontAlgn="base" hangingPunct="1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Myriad Pro Black" pitchFamily="34" charset="0"/>
        </a:defRPr>
      </a:lvl4pPr>
      <a:lvl5pPr algn="l" defTabSz="1028700" rtl="0" eaLnBrk="1" fontAlgn="base" hangingPunct="1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Myriad Pro Black" pitchFamily="34" charset="0"/>
        </a:defRPr>
      </a:lvl5pPr>
      <a:lvl6pPr marL="914400" algn="l" defTabSz="1028700" rtl="0" eaLnBrk="1" fontAlgn="base" hangingPunct="1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Myriad Pro Black" pitchFamily="34" charset="0"/>
        </a:defRPr>
      </a:lvl6pPr>
      <a:lvl7pPr marL="1828800" algn="l" defTabSz="1028700" rtl="0" eaLnBrk="1" fontAlgn="base" hangingPunct="1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Myriad Pro Black" pitchFamily="34" charset="0"/>
        </a:defRPr>
      </a:lvl7pPr>
      <a:lvl8pPr marL="2743200" algn="l" defTabSz="1028700" rtl="0" eaLnBrk="1" fontAlgn="base" hangingPunct="1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Myriad Pro Black" pitchFamily="34" charset="0"/>
        </a:defRPr>
      </a:lvl8pPr>
      <a:lvl9pPr marL="3657600" algn="l" defTabSz="1028700" rtl="0" eaLnBrk="1" fontAlgn="base" hangingPunct="1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Myriad Pro Black" pitchFamily="34" charset="0"/>
        </a:defRPr>
      </a:lvl9pPr>
    </p:titleStyle>
    <p:bodyStyle>
      <a:lvl1pPr algn="l" defTabSz="1028700" rtl="0" eaLnBrk="1" fontAlgn="base" hangingPunct="1">
        <a:spcBef>
          <a:spcPct val="20000"/>
        </a:spcBef>
        <a:spcAft>
          <a:spcPct val="0"/>
        </a:spcAft>
        <a:buFont typeface="Myriad Pro" pitchFamily="34" charset="0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396876" indent="-393700" algn="l" defTabSz="1028700" rtl="0" eaLnBrk="1" fontAlgn="base" hangingPunct="1">
        <a:spcBef>
          <a:spcPct val="20000"/>
        </a:spcBef>
        <a:spcAft>
          <a:spcPct val="0"/>
        </a:spcAft>
        <a:buFont typeface="Myriad Pro" pitchFamily="34" charset="0"/>
        <a:buChar char="»"/>
        <a:defRPr sz="2200">
          <a:solidFill>
            <a:schemeClr val="tx1"/>
          </a:solidFill>
          <a:latin typeface="+mn-lt"/>
        </a:defRPr>
      </a:lvl2pPr>
      <a:lvl3pPr marL="803276" indent="-406400" algn="l" defTabSz="1028700" rtl="0" eaLnBrk="1" fontAlgn="base" hangingPunct="1">
        <a:spcBef>
          <a:spcPct val="20000"/>
        </a:spcBef>
        <a:spcAft>
          <a:spcPct val="0"/>
        </a:spcAft>
        <a:buFont typeface="Myriad Pro" pitchFamily="34" charset="0"/>
        <a:buChar char="•"/>
        <a:defRPr sz="2000">
          <a:solidFill>
            <a:schemeClr val="tx1"/>
          </a:solidFill>
          <a:latin typeface="+mn-lt"/>
        </a:defRPr>
      </a:lvl3pPr>
      <a:lvl4pPr marL="1200150" indent="-393700" algn="l" defTabSz="1028700" rtl="0" eaLnBrk="1" fontAlgn="base" hangingPunct="1">
        <a:spcBef>
          <a:spcPct val="20000"/>
        </a:spcBef>
        <a:spcAft>
          <a:spcPct val="0"/>
        </a:spcAft>
        <a:buFont typeface="Myriad Pro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1606550" indent="-403226" algn="l" defTabSz="1028700" rtl="0" eaLnBrk="1" fontAlgn="base" hangingPunct="1">
        <a:spcBef>
          <a:spcPct val="20000"/>
        </a:spcBef>
        <a:spcAft>
          <a:spcPct val="0"/>
        </a:spcAft>
        <a:buFont typeface="Myriad Pro" pitchFamily="34" charset="0"/>
        <a:buChar char="·"/>
        <a:defRPr sz="2000">
          <a:solidFill>
            <a:schemeClr val="tx1"/>
          </a:solidFill>
          <a:latin typeface="+mn-lt"/>
        </a:defRPr>
      </a:lvl5pPr>
      <a:lvl6pPr marL="2520950" indent="-403226" algn="l" defTabSz="1028700" rtl="0" eaLnBrk="1" fontAlgn="base" hangingPunct="1">
        <a:spcBef>
          <a:spcPct val="20000"/>
        </a:spcBef>
        <a:spcAft>
          <a:spcPct val="0"/>
        </a:spcAft>
        <a:buFont typeface="Myriad Pro" pitchFamily="34" charset="0"/>
        <a:buChar char="·"/>
        <a:defRPr sz="2000">
          <a:solidFill>
            <a:schemeClr val="tx1"/>
          </a:solidFill>
          <a:latin typeface="+mn-lt"/>
        </a:defRPr>
      </a:lvl6pPr>
      <a:lvl7pPr marL="3435350" indent="-403226" algn="l" defTabSz="1028700" rtl="0" eaLnBrk="1" fontAlgn="base" hangingPunct="1">
        <a:spcBef>
          <a:spcPct val="20000"/>
        </a:spcBef>
        <a:spcAft>
          <a:spcPct val="0"/>
        </a:spcAft>
        <a:buFont typeface="Myriad Pro" pitchFamily="34" charset="0"/>
        <a:buChar char="·"/>
        <a:defRPr sz="2000">
          <a:solidFill>
            <a:schemeClr val="tx1"/>
          </a:solidFill>
          <a:latin typeface="+mn-lt"/>
        </a:defRPr>
      </a:lvl7pPr>
      <a:lvl8pPr marL="4349750" indent="-403226" algn="l" defTabSz="1028700" rtl="0" eaLnBrk="1" fontAlgn="base" hangingPunct="1">
        <a:spcBef>
          <a:spcPct val="20000"/>
        </a:spcBef>
        <a:spcAft>
          <a:spcPct val="0"/>
        </a:spcAft>
        <a:buFont typeface="Myriad Pro" pitchFamily="34" charset="0"/>
        <a:buChar char="·"/>
        <a:defRPr sz="2000">
          <a:solidFill>
            <a:schemeClr val="tx1"/>
          </a:solidFill>
          <a:latin typeface="+mn-lt"/>
        </a:defRPr>
      </a:lvl8pPr>
      <a:lvl9pPr marL="5264150" indent="-403226" algn="l" defTabSz="1028700" rtl="0" eaLnBrk="1" fontAlgn="base" hangingPunct="1">
        <a:spcBef>
          <a:spcPct val="20000"/>
        </a:spcBef>
        <a:spcAft>
          <a:spcPct val="0"/>
        </a:spcAft>
        <a:buFont typeface="Myriad Pro" pitchFamily="34" charset="0"/>
        <a:buChar char="·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ChangeArrowheads="1"/>
          </p:cNvSpPr>
          <p:nvPr/>
        </p:nvSpPr>
        <p:spPr bwMode="hidden">
          <a:xfrm>
            <a:off x="1" y="0"/>
            <a:ext cx="11588749" cy="64801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91435" rIns="182871" bIns="91435" anchor="ctr"/>
          <a:lstStyle/>
          <a:p>
            <a:endParaRPr lang="nl-NL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title"/>
          </p:nvPr>
        </p:nvSpPr>
        <p:spPr bwMode="black">
          <a:xfrm>
            <a:off x="542927" y="488951"/>
            <a:ext cx="10521949" cy="33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het opmaakprofiel te bewerken</a:t>
            </a:r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body" idx="1"/>
          </p:nvPr>
        </p:nvSpPr>
        <p:spPr bwMode="black">
          <a:xfrm>
            <a:off x="574676" y="1196977"/>
            <a:ext cx="10372723" cy="4591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 smtClean="0"/>
              <a:t>Klik om de opmaakprofielen van de modeltekst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8334376" y="107951"/>
            <a:ext cx="2686050" cy="33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1028700">
              <a:defRPr sz="1400" i="1"/>
            </a:lvl1pPr>
          </a:lstStyle>
          <a:p>
            <a:fld id="{73691247-893A-42FE-AA18-D33B1A6738D8}" type="datetime4">
              <a:rPr lang="nl-NL" smtClean="0"/>
              <a:pPr/>
              <a:t>30 juli 2010</a:t>
            </a:fld>
            <a:endParaRPr lang="nl-NL"/>
          </a:p>
        </p:txBody>
      </p:sp>
      <p:sp>
        <p:nvSpPr>
          <p:cNvPr id="78855" name="Line 7"/>
          <p:cNvSpPr>
            <a:spLocks noChangeShapeType="1"/>
          </p:cNvSpPr>
          <p:nvPr/>
        </p:nvSpPr>
        <p:spPr bwMode="black">
          <a:xfrm>
            <a:off x="542926" y="463550"/>
            <a:ext cx="10477499" cy="0"/>
          </a:xfrm>
          <a:prstGeom prst="line">
            <a:avLst/>
          </a:prstGeom>
          <a:noFill/>
          <a:ln w="57150">
            <a:solidFill>
              <a:srgbClr val="8C9484"/>
            </a:solidFill>
            <a:round/>
            <a:headEnd/>
            <a:tailEnd/>
          </a:ln>
          <a:effectLst/>
        </p:spPr>
        <p:txBody>
          <a:bodyPr wrap="none" lIns="0" tIns="91435" rIns="182871" bIns="91435" anchor="ctr">
            <a:spAutoFit/>
          </a:bodyPr>
          <a:lstStyle/>
          <a:p>
            <a:endParaRPr lang="nl-NL"/>
          </a:p>
        </p:txBody>
      </p:sp>
      <p:sp>
        <p:nvSpPr>
          <p:cNvPr id="78856" name="Line 8"/>
          <p:cNvSpPr>
            <a:spLocks noChangeShapeType="1"/>
          </p:cNvSpPr>
          <p:nvPr/>
        </p:nvSpPr>
        <p:spPr bwMode="black">
          <a:xfrm>
            <a:off x="542926" y="5848349"/>
            <a:ext cx="10477499" cy="0"/>
          </a:xfrm>
          <a:prstGeom prst="line">
            <a:avLst/>
          </a:prstGeom>
          <a:noFill/>
          <a:ln w="19050">
            <a:solidFill>
              <a:srgbClr val="8C9484"/>
            </a:solidFill>
            <a:round/>
            <a:headEnd/>
            <a:tailEnd/>
          </a:ln>
          <a:effectLst/>
        </p:spPr>
        <p:txBody>
          <a:bodyPr wrap="none" lIns="0" tIns="91435" rIns="182871" bIns="91435" anchor="ctr">
            <a:spAutoFit/>
          </a:bodyPr>
          <a:lstStyle/>
          <a:p>
            <a:endParaRPr lang="nl-NL"/>
          </a:p>
        </p:txBody>
      </p:sp>
      <p:pic>
        <p:nvPicPr>
          <p:cNvPr id="9" name="Afbeelding 8" descr="logo schuberg philis wit blauw 09060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40000" y="6066000"/>
            <a:ext cx="2380799" cy="158400"/>
          </a:xfrm>
          <a:prstGeom prst="rect">
            <a:avLst/>
          </a:prstGeom>
        </p:spPr>
      </p:pic>
      <p:sp>
        <p:nvSpPr>
          <p:cNvPr id="10" name="Rechthoek 9"/>
          <p:cNvSpPr/>
          <p:nvPr/>
        </p:nvSpPr>
        <p:spPr bwMode="auto">
          <a:xfrm>
            <a:off x="11520000" y="0"/>
            <a:ext cx="108000" cy="64865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Myriad Pro" pitchFamily="34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0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93" r:id="rId12"/>
  </p:sldLayoutIdLst>
  <p:hf sldNum="0" hdr="0"/>
  <p:txStyles>
    <p:titleStyle>
      <a:lvl1pPr algn="l" defTabSz="1028700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+mj-lt"/>
          <a:ea typeface="+mj-ea"/>
          <a:cs typeface="+mj-cs"/>
        </a:defRPr>
      </a:lvl1pPr>
      <a:lvl2pPr algn="l" defTabSz="1028700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Myriad Pro Black" pitchFamily="34" charset="0"/>
        </a:defRPr>
      </a:lvl2pPr>
      <a:lvl3pPr algn="l" defTabSz="1028700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Myriad Pro Black" pitchFamily="34" charset="0"/>
        </a:defRPr>
      </a:lvl3pPr>
      <a:lvl4pPr algn="l" defTabSz="1028700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Myriad Pro Black" pitchFamily="34" charset="0"/>
        </a:defRPr>
      </a:lvl4pPr>
      <a:lvl5pPr algn="l" defTabSz="1028700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Myriad Pro Black" pitchFamily="34" charset="0"/>
        </a:defRPr>
      </a:lvl5pPr>
      <a:lvl6pPr marL="914400" algn="l" defTabSz="1028700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Myriad Pro Black" pitchFamily="34" charset="0"/>
        </a:defRPr>
      </a:lvl6pPr>
      <a:lvl7pPr marL="1828800" algn="l" defTabSz="1028700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Myriad Pro Black" pitchFamily="34" charset="0"/>
        </a:defRPr>
      </a:lvl7pPr>
      <a:lvl8pPr marL="2743200" algn="l" defTabSz="1028700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Myriad Pro Black" pitchFamily="34" charset="0"/>
        </a:defRPr>
      </a:lvl8pPr>
      <a:lvl9pPr marL="3657600" algn="l" defTabSz="1028700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Myriad Pro Black" pitchFamily="34" charset="0"/>
        </a:defRPr>
      </a:lvl9pPr>
    </p:titleStyle>
    <p:bodyStyle>
      <a:lvl1pPr algn="l" defTabSz="1028700" rtl="0" fontAlgn="base">
        <a:spcBef>
          <a:spcPct val="20000"/>
        </a:spcBef>
        <a:spcAft>
          <a:spcPct val="0"/>
        </a:spcAft>
        <a:buFont typeface="Myriad Pro" pitchFamily="34" charset="0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396876" indent="-393700" algn="l" defTabSz="1028700" rtl="0" fontAlgn="base">
        <a:spcBef>
          <a:spcPct val="20000"/>
        </a:spcBef>
        <a:spcAft>
          <a:spcPct val="0"/>
        </a:spcAft>
        <a:buFont typeface="Myriad Pro" pitchFamily="34" charset="0"/>
        <a:buChar char="»"/>
        <a:defRPr sz="2200">
          <a:solidFill>
            <a:schemeClr val="tx1"/>
          </a:solidFill>
          <a:latin typeface="+mn-lt"/>
        </a:defRPr>
      </a:lvl2pPr>
      <a:lvl3pPr marL="803276" indent="-406400" algn="l" defTabSz="1028700" rtl="0" fontAlgn="base">
        <a:spcBef>
          <a:spcPct val="20000"/>
        </a:spcBef>
        <a:spcAft>
          <a:spcPct val="0"/>
        </a:spcAft>
        <a:buFont typeface="Myriad Pro" pitchFamily="34" charset="0"/>
        <a:buChar char="•"/>
        <a:defRPr sz="2000">
          <a:solidFill>
            <a:schemeClr val="tx1"/>
          </a:solidFill>
          <a:latin typeface="+mn-lt"/>
        </a:defRPr>
      </a:lvl3pPr>
      <a:lvl4pPr marL="1200150" indent="-393700" algn="l" defTabSz="1028700" rtl="0" fontAlgn="base">
        <a:spcBef>
          <a:spcPct val="20000"/>
        </a:spcBef>
        <a:spcAft>
          <a:spcPct val="0"/>
        </a:spcAft>
        <a:buFont typeface="Myriad Pro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1606550" indent="-403226" algn="l" defTabSz="1028700" rtl="0" fontAlgn="base">
        <a:spcBef>
          <a:spcPct val="20000"/>
        </a:spcBef>
        <a:spcAft>
          <a:spcPct val="0"/>
        </a:spcAft>
        <a:buFont typeface="Myriad Pro" pitchFamily="34" charset="0"/>
        <a:buChar char="·"/>
        <a:defRPr sz="2000">
          <a:solidFill>
            <a:schemeClr val="tx1"/>
          </a:solidFill>
          <a:latin typeface="+mn-lt"/>
        </a:defRPr>
      </a:lvl5pPr>
      <a:lvl6pPr marL="2520950" indent="-403226" algn="l" defTabSz="1028700" rtl="0" fontAlgn="base">
        <a:spcBef>
          <a:spcPct val="20000"/>
        </a:spcBef>
        <a:spcAft>
          <a:spcPct val="0"/>
        </a:spcAft>
        <a:buFont typeface="Myriad Pro" pitchFamily="34" charset="0"/>
        <a:buChar char="·"/>
        <a:defRPr sz="2000">
          <a:solidFill>
            <a:schemeClr val="tx1"/>
          </a:solidFill>
          <a:latin typeface="+mn-lt"/>
        </a:defRPr>
      </a:lvl6pPr>
      <a:lvl7pPr marL="3435350" indent="-403226" algn="l" defTabSz="1028700" rtl="0" fontAlgn="base">
        <a:spcBef>
          <a:spcPct val="20000"/>
        </a:spcBef>
        <a:spcAft>
          <a:spcPct val="0"/>
        </a:spcAft>
        <a:buFont typeface="Myriad Pro" pitchFamily="34" charset="0"/>
        <a:buChar char="·"/>
        <a:defRPr sz="2000">
          <a:solidFill>
            <a:schemeClr val="tx1"/>
          </a:solidFill>
          <a:latin typeface="+mn-lt"/>
        </a:defRPr>
      </a:lvl7pPr>
      <a:lvl8pPr marL="4349750" indent="-403226" algn="l" defTabSz="1028700" rtl="0" fontAlgn="base">
        <a:spcBef>
          <a:spcPct val="20000"/>
        </a:spcBef>
        <a:spcAft>
          <a:spcPct val="0"/>
        </a:spcAft>
        <a:buFont typeface="Myriad Pro" pitchFamily="34" charset="0"/>
        <a:buChar char="·"/>
        <a:defRPr sz="2000">
          <a:solidFill>
            <a:schemeClr val="tx1"/>
          </a:solidFill>
          <a:latin typeface="+mn-lt"/>
        </a:defRPr>
      </a:lvl8pPr>
      <a:lvl9pPr marL="5264150" indent="-403226" algn="l" defTabSz="1028700" rtl="0" fontAlgn="base">
        <a:spcBef>
          <a:spcPct val="20000"/>
        </a:spcBef>
        <a:spcAft>
          <a:spcPct val="0"/>
        </a:spcAft>
        <a:buFont typeface="Myriad Pro" pitchFamily="34" charset="0"/>
        <a:buChar char="·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ChangeArrowheads="1"/>
          </p:cNvSpPr>
          <p:nvPr/>
        </p:nvSpPr>
        <p:spPr bwMode="hidden">
          <a:xfrm>
            <a:off x="1" y="0"/>
            <a:ext cx="11588749" cy="64801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91435" rIns="182871" bIns="91435" anchor="ctr"/>
          <a:lstStyle/>
          <a:p>
            <a:endParaRPr lang="nl-NL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title"/>
          </p:nvPr>
        </p:nvSpPr>
        <p:spPr bwMode="black">
          <a:xfrm>
            <a:off x="542927" y="488951"/>
            <a:ext cx="10521949" cy="33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het opmaakprofiel te bewerken</a:t>
            </a:r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body" idx="1"/>
          </p:nvPr>
        </p:nvSpPr>
        <p:spPr bwMode="black">
          <a:xfrm>
            <a:off x="574676" y="1196977"/>
            <a:ext cx="10372723" cy="4591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 smtClean="0"/>
              <a:t>Klik om de opmaakprofielen van de modeltekst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</a:p>
        </p:txBody>
      </p:sp>
      <p:sp>
        <p:nvSpPr>
          <p:cNvPr id="5" name="Rechthoek 4"/>
          <p:cNvSpPr/>
          <p:nvPr/>
        </p:nvSpPr>
        <p:spPr bwMode="auto">
          <a:xfrm>
            <a:off x="11520000" y="0"/>
            <a:ext cx="108000" cy="64865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Myriad Pro" pitchFamily="34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sldNum="0" hdr="0"/>
  <p:txStyles>
    <p:titleStyle>
      <a:lvl1pPr algn="l" defTabSz="1028700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+mj-lt"/>
          <a:ea typeface="+mj-ea"/>
          <a:cs typeface="+mj-cs"/>
        </a:defRPr>
      </a:lvl1pPr>
      <a:lvl2pPr algn="l" defTabSz="1028700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Myriad Pro Black" pitchFamily="34" charset="0"/>
        </a:defRPr>
      </a:lvl2pPr>
      <a:lvl3pPr algn="l" defTabSz="1028700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Myriad Pro Black" pitchFamily="34" charset="0"/>
        </a:defRPr>
      </a:lvl3pPr>
      <a:lvl4pPr algn="l" defTabSz="1028700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Myriad Pro Black" pitchFamily="34" charset="0"/>
        </a:defRPr>
      </a:lvl4pPr>
      <a:lvl5pPr algn="l" defTabSz="1028700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Myriad Pro Black" pitchFamily="34" charset="0"/>
        </a:defRPr>
      </a:lvl5pPr>
      <a:lvl6pPr marL="914400" algn="l" defTabSz="1028700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Myriad Pro Black" pitchFamily="34" charset="0"/>
        </a:defRPr>
      </a:lvl6pPr>
      <a:lvl7pPr marL="1828800" algn="l" defTabSz="1028700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Myriad Pro Black" pitchFamily="34" charset="0"/>
        </a:defRPr>
      </a:lvl7pPr>
      <a:lvl8pPr marL="2743200" algn="l" defTabSz="1028700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Myriad Pro Black" pitchFamily="34" charset="0"/>
        </a:defRPr>
      </a:lvl8pPr>
      <a:lvl9pPr marL="3657600" algn="l" defTabSz="1028700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Myriad Pro Black" pitchFamily="34" charset="0"/>
        </a:defRPr>
      </a:lvl9pPr>
    </p:titleStyle>
    <p:bodyStyle>
      <a:lvl1pPr algn="l" defTabSz="1028700" rtl="0" fontAlgn="base">
        <a:spcBef>
          <a:spcPct val="20000"/>
        </a:spcBef>
        <a:spcAft>
          <a:spcPct val="0"/>
        </a:spcAft>
        <a:buFont typeface="Myriad Pro" pitchFamily="34" charset="0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396876" indent="-393700" algn="l" defTabSz="1028700" rtl="0" fontAlgn="base">
        <a:spcBef>
          <a:spcPct val="20000"/>
        </a:spcBef>
        <a:spcAft>
          <a:spcPct val="0"/>
        </a:spcAft>
        <a:buFont typeface="Myriad Pro" pitchFamily="34" charset="0"/>
        <a:buChar char="»"/>
        <a:defRPr sz="2200">
          <a:solidFill>
            <a:schemeClr val="tx1"/>
          </a:solidFill>
          <a:latin typeface="+mn-lt"/>
        </a:defRPr>
      </a:lvl2pPr>
      <a:lvl3pPr marL="803276" indent="-406400" algn="l" defTabSz="1028700" rtl="0" fontAlgn="base">
        <a:spcBef>
          <a:spcPct val="20000"/>
        </a:spcBef>
        <a:spcAft>
          <a:spcPct val="0"/>
        </a:spcAft>
        <a:buFont typeface="Myriad Pro" pitchFamily="34" charset="0"/>
        <a:buChar char="•"/>
        <a:defRPr sz="2000">
          <a:solidFill>
            <a:schemeClr val="tx1"/>
          </a:solidFill>
          <a:latin typeface="+mn-lt"/>
        </a:defRPr>
      </a:lvl3pPr>
      <a:lvl4pPr marL="1200150" indent="-393700" algn="l" defTabSz="1028700" rtl="0" fontAlgn="base">
        <a:spcBef>
          <a:spcPct val="20000"/>
        </a:spcBef>
        <a:spcAft>
          <a:spcPct val="0"/>
        </a:spcAft>
        <a:buFont typeface="Myriad Pro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1606550" indent="-403226" algn="l" defTabSz="1028700" rtl="0" fontAlgn="base">
        <a:spcBef>
          <a:spcPct val="20000"/>
        </a:spcBef>
        <a:spcAft>
          <a:spcPct val="0"/>
        </a:spcAft>
        <a:buFont typeface="Myriad Pro" pitchFamily="34" charset="0"/>
        <a:buChar char="·"/>
        <a:defRPr sz="2000">
          <a:solidFill>
            <a:schemeClr val="tx1"/>
          </a:solidFill>
          <a:latin typeface="+mn-lt"/>
        </a:defRPr>
      </a:lvl5pPr>
      <a:lvl6pPr marL="2520950" indent="-403226" algn="l" defTabSz="1028700" rtl="0" fontAlgn="base">
        <a:spcBef>
          <a:spcPct val="20000"/>
        </a:spcBef>
        <a:spcAft>
          <a:spcPct val="0"/>
        </a:spcAft>
        <a:buFont typeface="Myriad Pro" pitchFamily="34" charset="0"/>
        <a:buChar char="·"/>
        <a:defRPr sz="2000">
          <a:solidFill>
            <a:schemeClr val="tx1"/>
          </a:solidFill>
          <a:latin typeface="+mn-lt"/>
        </a:defRPr>
      </a:lvl6pPr>
      <a:lvl7pPr marL="3435350" indent="-403226" algn="l" defTabSz="1028700" rtl="0" fontAlgn="base">
        <a:spcBef>
          <a:spcPct val="20000"/>
        </a:spcBef>
        <a:spcAft>
          <a:spcPct val="0"/>
        </a:spcAft>
        <a:buFont typeface="Myriad Pro" pitchFamily="34" charset="0"/>
        <a:buChar char="·"/>
        <a:defRPr sz="2000">
          <a:solidFill>
            <a:schemeClr val="tx1"/>
          </a:solidFill>
          <a:latin typeface="+mn-lt"/>
        </a:defRPr>
      </a:lvl7pPr>
      <a:lvl8pPr marL="4349750" indent="-403226" algn="l" defTabSz="1028700" rtl="0" fontAlgn="base">
        <a:spcBef>
          <a:spcPct val="20000"/>
        </a:spcBef>
        <a:spcAft>
          <a:spcPct val="0"/>
        </a:spcAft>
        <a:buFont typeface="Myriad Pro" pitchFamily="34" charset="0"/>
        <a:buChar char="·"/>
        <a:defRPr sz="2000">
          <a:solidFill>
            <a:schemeClr val="tx1"/>
          </a:solidFill>
          <a:latin typeface="+mn-lt"/>
        </a:defRPr>
      </a:lvl8pPr>
      <a:lvl9pPr marL="5264150" indent="-403226" algn="l" defTabSz="1028700" rtl="0" fontAlgn="base">
        <a:spcBef>
          <a:spcPct val="20000"/>
        </a:spcBef>
        <a:spcAft>
          <a:spcPct val="0"/>
        </a:spcAft>
        <a:buFont typeface="Myriad Pro" pitchFamily="34" charset="0"/>
        <a:buChar char="·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creativecommons.org/licenses/by-sa/3.0/nl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road to Hell…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…is paved with best practices</a:t>
            </a:r>
          </a:p>
        </p:txBody>
      </p:sp>
      <p:pic>
        <p:nvPicPr>
          <p:cNvPr id="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89709" y="5864678"/>
            <a:ext cx="8382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complexity bad?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Complexity can also aid security…</a:t>
            </a:r>
          </a:p>
          <a:p>
            <a:endParaRPr lang="en-US" dirty="0" smtClean="0"/>
          </a:p>
          <a:p>
            <a:r>
              <a:rPr lang="en-US" dirty="0" smtClean="0"/>
              <a:t>It should never be the basis of your security</a:t>
            </a:r>
          </a:p>
          <a:p>
            <a:endParaRPr lang="en-US" dirty="0" smtClean="0"/>
          </a:p>
          <a:p>
            <a:r>
              <a:rPr lang="en-US" dirty="0" smtClean="0"/>
              <a:t>Never underestimate the power of security by obscurity</a:t>
            </a:r>
          </a:p>
          <a:p>
            <a:endParaRPr lang="en-US" dirty="0" smtClean="0"/>
          </a:p>
          <a:p>
            <a:r>
              <a:rPr lang="en-US" dirty="0" smtClean="0"/>
              <a:t>Obscurity can defeat plausible deniability</a:t>
            </a:r>
          </a:p>
          <a:p>
            <a:endParaRPr lang="en-US" dirty="0" smtClean="0"/>
          </a:p>
          <a:p>
            <a:r>
              <a:rPr lang="en-US" dirty="0" smtClean="0"/>
              <a:t>Encryption is a classical example of security by obscurity</a:t>
            </a:r>
          </a:p>
          <a:p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572C2-7083-4EDD-97D4-834C19DB5424}" type="datetime4">
              <a:rPr lang="nl-NL" smtClean="0"/>
              <a:pPr/>
              <a:t>30 juli 2010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92982" y="0"/>
            <a:ext cx="4827443" cy="450850"/>
          </a:xfrm>
        </p:spPr>
        <p:txBody>
          <a:bodyPr/>
          <a:lstStyle/>
          <a:p>
            <a:r>
              <a:rPr lang="en-US" sz="1200" dirty="0" smtClean="0"/>
              <a:t>Image: Maze Lock Guarantees You'll Perish In A Fire, a Creative Commons Attribution Share-Alike (2.0) image from </a:t>
            </a:r>
            <a:r>
              <a:rPr lang="en-US" sz="1200" dirty="0" err="1" smtClean="0"/>
              <a:t>billypalooza's</a:t>
            </a:r>
            <a:r>
              <a:rPr lang="en-US" sz="1200" dirty="0" smtClean="0"/>
              <a:t> </a:t>
            </a:r>
            <a:r>
              <a:rPr lang="en-US" sz="1200" dirty="0" err="1" smtClean="0"/>
              <a:t>photostream</a:t>
            </a:r>
            <a:endParaRPr lang="nl-NL" sz="12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182" y="1029101"/>
            <a:ext cx="4793673" cy="4655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encryption…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572C2-7083-4EDD-97D4-834C19DB5424}" type="datetime4">
              <a:rPr lang="nl-NL" smtClean="0"/>
              <a:pPr/>
              <a:t>30 juli 2010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372349" y="0"/>
            <a:ext cx="3648076" cy="450850"/>
          </a:xfrm>
        </p:spPr>
        <p:txBody>
          <a:bodyPr/>
          <a:lstStyle/>
          <a:p>
            <a:r>
              <a:rPr lang="nl-NL" dirty="0" smtClean="0"/>
              <a:t>Image: </a:t>
            </a:r>
            <a:r>
              <a:rPr lang="nl-NL" dirty="0" err="1" smtClean="0"/>
              <a:t>Security</a:t>
            </a:r>
            <a:r>
              <a:rPr lang="nl-NL" dirty="0" smtClean="0"/>
              <a:t>, cartoon #538 </a:t>
            </a:r>
            <a:r>
              <a:rPr lang="nl-NL" dirty="0" err="1" smtClean="0"/>
              <a:t>from</a:t>
            </a:r>
            <a:r>
              <a:rPr lang="nl-NL" dirty="0" smtClean="0"/>
              <a:t> </a:t>
            </a:r>
            <a:r>
              <a:rPr lang="nl-NL" dirty="0" err="1" smtClean="0"/>
              <a:t>xkcd.com</a:t>
            </a:r>
            <a:endParaRPr lang="nl-NL" dirty="0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5563" y="916324"/>
            <a:ext cx="8007927" cy="4897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077417" y="511445"/>
            <a:ext cx="7958587" cy="5300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Encryption is not a silver bullet…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33938" y="1227974"/>
            <a:ext cx="5035550" cy="459104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Many attacks:</a:t>
            </a:r>
          </a:p>
          <a:p>
            <a:pPr lvl="1"/>
            <a:r>
              <a:rPr lang="en-US" dirty="0" smtClean="0"/>
              <a:t>Key theft</a:t>
            </a:r>
          </a:p>
          <a:p>
            <a:pPr lvl="1"/>
            <a:r>
              <a:rPr lang="en-US" dirty="0" smtClean="0"/>
              <a:t>Brute force</a:t>
            </a:r>
          </a:p>
          <a:p>
            <a:pPr lvl="1"/>
            <a:r>
              <a:rPr lang="en-US" dirty="0" smtClean="0"/>
              <a:t>Social engineering</a:t>
            </a:r>
          </a:p>
          <a:p>
            <a:pPr lvl="1"/>
            <a:r>
              <a:rPr lang="en-US" dirty="0" smtClean="0"/>
              <a:t>End point compromise</a:t>
            </a:r>
          </a:p>
          <a:p>
            <a:pPr lvl="1"/>
            <a:r>
              <a:rPr lang="en-US" dirty="0" smtClean="0"/>
              <a:t>Man in the browser attack</a:t>
            </a:r>
          </a:p>
          <a:p>
            <a:pPr lvl="1"/>
            <a:r>
              <a:rPr lang="en-US" dirty="0" smtClean="0"/>
              <a:t>Man in the Middle attack</a:t>
            </a:r>
          </a:p>
          <a:p>
            <a:pPr lvl="1"/>
            <a:r>
              <a:rPr lang="en-US" dirty="0" smtClean="0"/>
              <a:t>Downgrade attack</a:t>
            </a:r>
          </a:p>
          <a:p>
            <a:pPr lvl="1"/>
            <a:r>
              <a:rPr lang="en-US" dirty="0" smtClean="0"/>
              <a:t>Rubber hose cryptology</a:t>
            </a:r>
          </a:p>
          <a:p>
            <a:pPr lvl="1"/>
            <a:r>
              <a:rPr lang="en-US" dirty="0" smtClean="0"/>
              <a:t>Side channel attack</a:t>
            </a:r>
          </a:p>
          <a:p>
            <a:pPr lvl="1"/>
            <a:r>
              <a:rPr lang="en-US" dirty="0" smtClean="0"/>
              <a:t>Cache timing </a:t>
            </a:r>
            <a:r>
              <a:rPr lang="en-US" dirty="0" smtClean="0"/>
              <a:t>attack</a:t>
            </a:r>
          </a:p>
          <a:p>
            <a:pPr lvl="1"/>
            <a:r>
              <a:rPr lang="en-US" dirty="0" smtClean="0"/>
              <a:t>Replay attacks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572C2-7083-4EDD-97D4-834C19DB5424}" type="datetime4">
              <a:rPr lang="nl-NL" smtClean="0"/>
              <a:pPr/>
              <a:t>30 juli 2010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755875" y="0"/>
            <a:ext cx="3264549" cy="450850"/>
          </a:xfrm>
        </p:spPr>
        <p:txBody>
          <a:bodyPr/>
          <a:lstStyle/>
          <a:p>
            <a:r>
              <a:rPr lang="nl-NL" sz="1200" dirty="0" smtClean="0"/>
              <a:t>Image: </a:t>
            </a:r>
            <a:r>
              <a:rPr lang="en-US" sz="1200" dirty="0" smtClean="0"/>
              <a:t>silver bullet, a Creative Commons Attribution Share-Alike (2.0) image from </a:t>
            </a:r>
            <a:r>
              <a:rPr lang="en-US" sz="1200" dirty="0" err="1" smtClean="0"/>
              <a:t>eschipul's</a:t>
            </a:r>
            <a:r>
              <a:rPr lang="en-US" sz="1200" dirty="0" smtClean="0"/>
              <a:t> </a:t>
            </a:r>
            <a:r>
              <a:rPr lang="en-US" sz="1200" dirty="0" err="1" smtClean="0"/>
              <a:t>photostream</a:t>
            </a:r>
            <a:endParaRPr lang="nl-NL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 a “security measure” is too hard… it will more likely hurt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4677" y="1196977"/>
            <a:ext cx="5032374" cy="2777615"/>
          </a:xfrm>
        </p:spPr>
        <p:txBody>
          <a:bodyPr/>
          <a:lstStyle/>
          <a:p>
            <a:r>
              <a:rPr lang="en-US" dirty="0" smtClean="0"/>
              <a:t>Password requirements: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91199" y="1196977"/>
            <a:ext cx="5035550" cy="382441"/>
          </a:xfrm>
        </p:spPr>
        <p:txBody>
          <a:bodyPr/>
          <a:lstStyle/>
          <a:p>
            <a:r>
              <a:rPr lang="en-US" dirty="0" smtClean="0"/>
              <a:t>Likely password: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572C2-7083-4EDD-97D4-834C19DB5424}" type="datetime4">
              <a:rPr lang="nl-NL" smtClean="0"/>
              <a:pPr/>
              <a:t>30 juli 2010</a:t>
            </a:fld>
            <a:endParaRPr lang="nl-NL"/>
          </a:p>
        </p:txBody>
      </p:sp>
      <p:sp>
        <p:nvSpPr>
          <p:cNvPr id="8" name="TextBox 7"/>
          <p:cNvSpPr txBox="1"/>
          <p:nvPr/>
        </p:nvSpPr>
        <p:spPr>
          <a:xfrm>
            <a:off x="484908" y="1551709"/>
            <a:ext cx="16039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7 characters</a:t>
            </a:r>
            <a:endParaRPr lang="en-US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484906" y="3103469"/>
            <a:ext cx="17481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10 characters</a:t>
            </a:r>
            <a:endParaRPr lang="en-US" sz="2200" dirty="0"/>
          </a:p>
        </p:txBody>
      </p:sp>
      <p:sp>
        <p:nvSpPr>
          <p:cNvPr id="11" name="TextBox 10"/>
          <p:cNvSpPr txBox="1"/>
          <p:nvPr/>
        </p:nvSpPr>
        <p:spPr>
          <a:xfrm>
            <a:off x="484908" y="1953491"/>
            <a:ext cx="11737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1 capital</a:t>
            </a:r>
            <a:endParaRPr lang="en-US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484908" y="2369127"/>
            <a:ext cx="13726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1 numeral</a:t>
            </a:r>
            <a:endParaRPr lang="en-US" sz="2200" dirty="0"/>
          </a:p>
        </p:txBody>
      </p:sp>
      <p:sp>
        <p:nvSpPr>
          <p:cNvPr id="13" name="TextBox 12"/>
          <p:cNvSpPr txBox="1"/>
          <p:nvPr/>
        </p:nvSpPr>
        <p:spPr>
          <a:xfrm>
            <a:off x="484908" y="2757053"/>
            <a:ext cx="11977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1 special</a:t>
            </a:r>
            <a:endParaRPr lang="en-US" sz="2200" dirty="0"/>
          </a:p>
        </p:txBody>
      </p:sp>
      <p:sp>
        <p:nvSpPr>
          <p:cNvPr id="15" name="TextBox 14"/>
          <p:cNvSpPr txBox="1"/>
          <p:nvPr/>
        </p:nvSpPr>
        <p:spPr>
          <a:xfrm>
            <a:off x="484908" y="3449775"/>
            <a:ext cx="40584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30 days max – cannot use last 12</a:t>
            </a:r>
            <a:endParaRPr lang="en-US" sz="2200" dirty="0"/>
          </a:p>
        </p:txBody>
      </p:sp>
      <p:sp>
        <p:nvSpPr>
          <p:cNvPr id="16" name="TextBox 15"/>
          <p:cNvSpPr txBox="1"/>
          <p:nvPr/>
        </p:nvSpPr>
        <p:spPr>
          <a:xfrm>
            <a:off x="5791199" y="1551709"/>
            <a:ext cx="12557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welcome</a:t>
            </a:r>
            <a:endParaRPr lang="en-US" sz="2200" dirty="0"/>
          </a:p>
        </p:txBody>
      </p:sp>
      <p:sp>
        <p:nvSpPr>
          <p:cNvPr id="19" name="TextBox 18"/>
          <p:cNvSpPr txBox="1"/>
          <p:nvPr/>
        </p:nvSpPr>
        <p:spPr>
          <a:xfrm>
            <a:off x="5791199" y="1953491"/>
            <a:ext cx="127977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Welcome</a:t>
            </a:r>
            <a:endParaRPr lang="en-US" sz="2200" dirty="0"/>
          </a:p>
        </p:txBody>
      </p:sp>
      <p:sp>
        <p:nvSpPr>
          <p:cNvPr id="20" name="TextBox 19"/>
          <p:cNvSpPr txBox="1"/>
          <p:nvPr/>
        </p:nvSpPr>
        <p:spPr>
          <a:xfrm>
            <a:off x="5791199" y="2369127"/>
            <a:ext cx="12859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W3lc0m3</a:t>
            </a:r>
            <a:endParaRPr lang="en-US" sz="2200" dirty="0"/>
          </a:p>
        </p:txBody>
      </p:sp>
      <p:sp>
        <p:nvSpPr>
          <p:cNvPr id="22" name="TextBox 21"/>
          <p:cNvSpPr txBox="1"/>
          <p:nvPr/>
        </p:nvSpPr>
        <p:spPr>
          <a:xfrm>
            <a:off x="5791199" y="2743198"/>
            <a:ext cx="13500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W3lc0m3!</a:t>
            </a:r>
            <a:endParaRPr lang="en-US" sz="2200" dirty="0"/>
          </a:p>
        </p:txBody>
      </p:sp>
      <p:sp>
        <p:nvSpPr>
          <p:cNvPr id="23" name="TextBox 22"/>
          <p:cNvSpPr txBox="1"/>
          <p:nvPr/>
        </p:nvSpPr>
        <p:spPr>
          <a:xfrm>
            <a:off x="5791199" y="3103469"/>
            <a:ext cx="14782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W3lc0m3!!!</a:t>
            </a:r>
            <a:endParaRPr lang="en-US" sz="2200" dirty="0"/>
          </a:p>
        </p:txBody>
      </p:sp>
      <p:sp>
        <p:nvSpPr>
          <p:cNvPr id="24" name="TextBox 23"/>
          <p:cNvSpPr txBox="1"/>
          <p:nvPr/>
        </p:nvSpPr>
        <p:spPr>
          <a:xfrm>
            <a:off x="5791199" y="3449775"/>
            <a:ext cx="16324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Welcome01!</a:t>
            </a:r>
            <a:endParaRPr lang="en-US" sz="2200" dirty="0"/>
          </a:p>
        </p:txBody>
      </p:sp>
      <p:sp>
        <p:nvSpPr>
          <p:cNvPr id="25" name="TextBox 24"/>
          <p:cNvSpPr txBox="1"/>
          <p:nvPr/>
        </p:nvSpPr>
        <p:spPr>
          <a:xfrm>
            <a:off x="609600" y="4340352"/>
            <a:ext cx="832452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predictability of human behavior can aid in password cracking attempts.</a:t>
            </a:r>
          </a:p>
          <a:p>
            <a:r>
              <a:rPr lang="en-US" dirty="0" smtClean="0"/>
              <a:t>See the work of Matt Weir:</a:t>
            </a:r>
          </a:p>
          <a:p>
            <a:r>
              <a:rPr lang="en-US" dirty="0" smtClean="0"/>
              <a:t> "Using Probabilistic Techniques to Aid in Password Cracking Attacks“</a:t>
            </a:r>
          </a:p>
          <a:p>
            <a:r>
              <a:rPr lang="en-US" dirty="0" smtClean="0"/>
              <a:t>http://tinyurl.com/RTHpasswd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15" grpId="0"/>
      <p:bldP spid="16" grpId="0"/>
      <p:bldP spid="19" grpId="0"/>
      <p:bldP spid="20" grpId="0"/>
      <p:bldP spid="22" grpId="0"/>
      <p:bldP spid="23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</a:t>
            </a:r>
            <a:r>
              <a:rPr lang="en-US" baseline="0" dirty="0" smtClean="0"/>
              <a:t> making life too hard…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You cannot paste a password into an RDP login box</a:t>
            </a:r>
          </a:p>
          <a:p>
            <a:endParaRPr lang="en-US" dirty="0" smtClean="0"/>
          </a:p>
          <a:p>
            <a:r>
              <a:rPr lang="en-US" dirty="0" smtClean="0"/>
              <a:t>Consequences:</a:t>
            </a:r>
          </a:p>
          <a:p>
            <a:pPr lvl="1"/>
            <a:r>
              <a:rPr lang="en-US" dirty="0" smtClean="0"/>
              <a:t>I set up a really hard </a:t>
            </a:r>
            <a:r>
              <a:rPr lang="en-US" dirty="0" err="1" smtClean="0"/>
              <a:t>adminstrator</a:t>
            </a:r>
            <a:r>
              <a:rPr lang="en-US" dirty="0" smtClean="0"/>
              <a:t> password</a:t>
            </a:r>
          </a:p>
          <a:p>
            <a:pPr lvl="1"/>
            <a:r>
              <a:rPr lang="en-US" dirty="0" smtClean="0"/>
              <a:t>I put it in the password vault</a:t>
            </a:r>
          </a:p>
          <a:p>
            <a:pPr lvl="1"/>
            <a:r>
              <a:rPr lang="en-US" dirty="0" smtClean="0"/>
              <a:t>I now have to type 15 random characters to gain access</a:t>
            </a:r>
          </a:p>
          <a:p>
            <a:pPr lvl="1"/>
            <a:r>
              <a:rPr lang="en-US" dirty="0" smtClean="0"/>
              <a:t>I may start to remember this password</a:t>
            </a:r>
          </a:p>
          <a:p>
            <a:pPr lvl="1"/>
            <a:r>
              <a:rPr lang="en-US" dirty="0" smtClean="0"/>
              <a:t>I may start to use weaker passwords</a:t>
            </a:r>
          </a:p>
          <a:p>
            <a:pPr lvl="1"/>
            <a:r>
              <a:rPr lang="en-US" dirty="0" smtClean="0"/>
              <a:t>Maybe I will write the password down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572C2-7083-4EDD-97D4-834C19DB5424}" type="datetime4">
              <a:rPr lang="nl-NL" smtClean="0"/>
              <a:pPr/>
              <a:t>30 juli 2010</a:t>
            </a:fld>
            <a:endParaRPr lang="nl-NL"/>
          </a:p>
        </p:txBody>
      </p:sp>
      <p:pic>
        <p:nvPicPr>
          <p:cNvPr id="1229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162" y="1674813"/>
            <a:ext cx="5111588" cy="326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169" y="3563816"/>
            <a:ext cx="9271470" cy="227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Don’t turn system administration into an obstacle race…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4677" y="1196977"/>
            <a:ext cx="5032374" cy="2542685"/>
          </a:xfrm>
        </p:spPr>
        <p:txBody>
          <a:bodyPr/>
          <a:lstStyle/>
          <a:p>
            <a:r>
              <a:rPr lang="en-US" dirty="0" smtClean="0"/>
              <a:t>If your only users are system administrators why would you: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Make home directory 600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Make roots home directory 100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Restrict access to /</a:t>
            </a:r>
            <a:r>
              <a:rPr lang="en-US" dirty="0" err="1" smtClean="0">
                <a:solidFill>
                  <a:srgbClr val="FFFFFF"/>
                </a:solidFill>
              </a:rPr>
              <a:t>var</a:t>
            </a:r>
            <a:r>
              <a:rPr lang="en-US" dirty="0" smtClean="0">
                <a:solidFill>
                  <a:srgbClr val="FFFFFF"/>
                </a:solidFill>
              </a:rPr>
              <a:t>/log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Etc…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572C2-7083-4EDD-97D4-834C19DB5424}" type="datetime4">
              <a:rPr lang="nl-NL" smtClean="0"/>
              <a:pPr/>
              <a:t>30 juli 2010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372226" y="0"/>
            <a:ext cx="4648200" cy="450850"/>
          </a:xfrm>
        </p:spPr>
        <p:txBody>
          <a:bodyPr/>
          <a:lstStyle/>
          <a:p>
            <a:r>
              <a:rPr lang="en-US" sz="1200" dirty="0" smtClean="0"/>
              <a:t>Image: lubbock_track_regionals_2010147, a Creative Commons Attribution Non-Commercial Share-Alike (2.0) image from </a:t>
            </a:r>
            <a:r>
              <a:rPr lang="en-US" sz="1200" dirty="0" err="1" smtClean="0"/>
              <a:t>jduty's</a:t>
            </a:r>
            <a:r>
              <a:rPr lang="en-US" sz="1200" dirty="0" smtClean="0"/>
              <a:t> </a:t>
            </a:r>
            <a:r>
              <a:rPr lang="en-US" sz="1200" dirty="0" err="1" smtClean="0"/>
              <a:t>photostream</a:t>
            </a:r>
            <a:endParaRPr lang="nl-NL" sz="1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5008" y="871538"/>
            <a:ext cx="5192706" cy="4973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2172" y="1215830"/>
            <a:ext cx="6836897" cy="457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There is strength in numbers…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4677" y="1196977"/>
            <a:ext cx="3265803" cy="4591049"/>
          </a:xfrm>
        </p:spPr>
        <p:txBody>
          <a:bodyPr/>
          <a:lstStyle/>
          <a:p>
            <a:r>
              <a:rPr lang="en-US" dirty="0" smtClean="0"/>
              <a:t>“Limit the number of system administrators”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572C2-7083-4EDD-97D4-834C19DB5424}" type="datetime4">
              <a:rPr lang="nl-NL" smtClean="0"/>
              <a:pPr/>
              <a:t>30 juli 2010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372349" y="0"/>
            <a:ext cx="3648076" cy="450850"/>
          </a:xfrm>
        </p:spPr>
        <p:txBody>
          <a:bodyPr anchor="b"/>
          <a:lstStyle/>
          <a:p>
            <a:r>
              <a:rPr lang="nl-NL" dirty="0" smtClean="0"/>
              <a:t>Image </a:t>
            </a:r>
            <a:r>
              <a:rPr lang="nl-NL" dirty="0" err="1" smtClean="0"/>
              <a:t>by</a:t>
            </a:r>
            <a:r>
              <a:rPr lang="nl-NL" dirty="0" smtClean="0"/>
              <a:t> Frank Breedijk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Does this consider the level of the system administrators?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Or are all animals equal…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572C2-7083-4EDD-97D4-834C19DB5424}" type="datetime4">
              <a:rPr lang="nl-NL" smtClean="0"/>
              <a:pPr/>
              <a:t>30 juli 2010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anchor="b"/>
          <a:lstStyle/>
          <a:p>
            <a:r>
              <a:rPr lang="nl-NL" sz="1200" dirty="0" smtClean="0"/>
              <a:t>Images </a:t>
            </a:r>
            <a:r>
              <a:rPr lang="nl-NL" sz="1200" dirty="0" err="1" smtClean="0"/>
              <a:t>by</a:t>
            </a:r>
            <a:r>
              <a:rPr lang="nl-NL" sz="1200" dirty="0" smtClean="0"/>
              <a:t> Frank Breedijk</a:t>
            </a:r>
            <a:endParaRPr lang="nl-NL" sz="12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675" y="1808110"/>
            <a:ext cx="5032375" cy="3368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2496" y="1828797"/>
            <a:ext cx="5022168" cy="3361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right number of administrators…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572C2-7083-4EDD-97D4-834C19DB5424}" type="datetime4">
              <a:rPr lang="nl-NL" smtClean="0"/>
              <a:pPr/>
              <a:t>30 juli 2010</a:t>
            </a:fld>
            <a:endParaRPr lang="nl-NL"/>
          </a:p>
        </p:txBody>
      </p:sp>
      <p:sp>
        <p:nvSpPr>
          <p:cNvPr id="8" name="TextBox 7"/>
          <p:cNvSpPr txBox="1"/>
          <p:nvPr/>
        </p:nvSpPr>
        <p:spPr>
          <a:xfrm>
            <a:off x="3362178" y="3038622"/>
            <a:ext cx="7104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53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799513" y="4893213"/>
            <a:ext cx="7104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28</a:t>
            </a:r>
            <a:endParaRPr lang="en-US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1134793" y="1120727"/>
            <a:ext cx="4475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5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1934307" y="2060917"/>
            <a:ext cx="7104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50</a:t>
            </a:r>
            <a:endParaRPr lang="en-US" sz="4000" dirty="0"/>
          </a:p>
        </p:txBody>
      </p:sp>
      <p:sp>
        <p:nvSpPr>
          <p:cNvPr id="12" name="TextBox 11"/>
          <p:cNvSpPr txBox="1"/>
          <p:nvPr/>
        </p:nvSpPr>
        <p:spPr>
          <a:xfrm>
            <a:off x="5237871" y="1903828"/>
            <a:ext cx="7104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35</a:t>
            </a:r>
            <a:endParaRPr lang="en-US" sz="4000" dirty="0"/>
          </a:p>
        </p:txBody>
      </p:sp>
      <p:sp>
        <p:nvSpPr>
          <p:cNvPr id="13" name="TextBox 12"/>
          <p:cNvSpPr txBox="1"/>
          <p:nvPr/>
        </p:nvSpPr>
        <p:spPr>
          <a:xfrm>
            <a:off x="930812" y="3111305"/>
            <a:ext cx="7104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17</a:t>
            </a:r>
            <a:endParaRPr lang="en-US" sz="4000" dirty="0"/>
          </a:p>
        </p:txBody>
      </p:sp>
      <p:sp>
        <p:nvSpPr>
          <p:cNvPr id="14" name="TextBox 13"/>
          <p:cNvSpPr txBox="1"/>
          <p:nvPr/>
        </p:nvSpPr>
        <p:spPr>
          <a:xfrm>
            <a:off x="9383150" y="1322363"/>
            <a:ext cx="7104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25</a:t>
            </a:r>
            <a:endParaRPr lang="en-US" sz="4000" dirty="0"/>
          </a:p>
        </p:txBody>
      </p:sp>
      <p:sp>
        <p:nvSpPr>
          <p:cNvPr id="15" name="TextBox 14"/>
          <p:cNvSpPr txBox="1"/>
          <p:nvPr/>
        </p:nvSpPr>
        <p:spPr>
          <a:xfrm>
            <a:off x="4175760" y="2473570"/>
            <a:ext cx="7104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18</a:t>
            </a:r>
            <a:endParaRPr lang="en-US" sz="4000" dirty="0"/>
          </a:p>
        </p:txBody>
      </p:sp>
      <p:sp>
        <p:nvSpPr>
          <p:cNvPr id="16" name="TextBox 15"/>
          <p:cNvSpPr txBox="1"/>
          <p:nvPr/>
        </p:nvSpPr>
        <p:spPr>
          <a:xfrm>
            <a:off x="6142892" y="4651717"/>
            <a:ext cx="7104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11</a:t>
            </a:r>
            <a:endParaRPr lang="en-US" sz="4000" dirty="0"/>
          </a:p>
        </p:txBody>
      </p:sp>
      <p:sp>
        <p:nvSpPr>
          <p:cNvPr id="17" name="TextBox 16"/>
          <p:cNvSpPr txBox="1"/>
          <p:nvPr/>
        </p:nvSpPr>
        <p:spPr>
          <a:xfrm>
            <a:off x="3636498" y="1441939"/>
            <a:ext cx="7104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20</a:t>
            </a:r>
            <a:endParaRPr lang="en-US" sz="4000" dirty="0"/>
          </a:p>
        </p:txBody>
      </p:sp>
      <p:sp>
        <p:nvSpPr>
          <p:cNvPr id="18" name="TextBox 17"/>
          <p:cNvSpPr txBox="1"/>
          <p:nvPr/>
        </p:nvSpPr>
        <p:spPr>
          <a:xfrm>
            <a:off x="4773636" y="3268394"/>
            <a:ext cx="4475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6</a:t>
            </a:r>
            <a:endParaRPr lang="en-US" sz="4000" dirty="0"/>
          </a:p>
        </p:txBody>
      </p:sp>
      <p:sp>
        <p:nvSpPr>
          <p:cNvPr id="19" name="Rectangle 18"/>
          <p:cNvSpPr/>
          <p:nvPr/>
        </p:nvSpPr>
        <p:spPr>
          <a:xfrm>
            <a:off x="7766425" y="1630433"/>
            <a:ext cx="7104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47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9299950" y="3163958"/>
            <a:ext cx="7104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15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9073816" y="4232345"/>
            <a:ext cx="7104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19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7935579" y="3022670"/>
            <a:ext cx="7104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35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3981116" y="4527620"/>
            <a:ext cx="7104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33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2040556" y="4261580"/>
            <a:ext cx="9733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</a:rPr>
              <a:t>120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6067864" y="2972972"/>
            <a:ext cx="134203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smtClean="0"/>
              <a:t>42</a:t>
            </a:r>
            <a:endParaRPr lang="en-US" sz="8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4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6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8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3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Please don’t force me to…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It would be easy…</a:t>
            </a:r>
          </a:p>
          <a:p>
            <a:r>
              <a:rPr lang="en-US" dirty="0" smtClean="0"/>
              <a:t>The auditors would be happy…</a:t>
            </a:r>
          </a:p>
          <a:p>
            <a:r>
              <a:rPr lang="en-US" dirty="0" smtClean="0"/>
              <a:t>I could do my job…</a:t>
            </a:r>
          </a:p>
          <a:p>
            <a:endParaRPr lang="en-US" dirty="0" smtClean="0"/>
          </a:p>
          <a:p>
            <a:r>
              <a:rPr lang="en-US" dirty="0" smtClean="0"/>
              <a:t>…it would be so wrong!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572C2-7083-4EDD-97D4-834C19DB5424}" type="datetime4">
              <a:rPr lang="nl-NL" smtClean="0"/>
              <a:pPr/>
              <a:t>30 juli 2010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anchor="b"/>
          <a:lstStyle/>
          <a:p>
            <a:r>
              <a:rPr lang="nl-NL" sz="1200" dirty="0" smtClean="0"/>
              <a:t>Image: </a:t>
            </a:r>
            <a:r>
              <a:rPr lang="nl-NL" sz="1200" dirty="0" err="1" smtClean="0"/>
              <a:t>Being</a:t>
            </a:r>
            <a:r>
              <a:rPr lang="nl-NL" sz="1200" dirty="0" smtClean="0"/>
              <a:t> John </a:t>
            </a:r>
            <a:r>
              <a:rPr lang="nl-NL" sz="1200" dirty="0" err="1" smtClean="0"/>
              <a:t>Malcovich</a:t>
            </a:r>
            <a:r>
              <a:rPr lang="nl-NL" sz="1200" dirty="0" smtClean="0"/>
              <a:t> </a:t>
            </a:r>
            <a:r>
              <a:rPr lang="nl-NL" sz="1200" dirty="0" err="1" smtClean="0"/>
              <a:t>movie</a:t>
            </a:r>
            <a:r>
              <a:rPr lang="nl-NL" sz="1200" dirty="0" smtClean="0"/>
              <a:t> poster</a:t>
            </a:r>
            <a:endParaRPr lang="nl-NL" sz="12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132" y="553323"/>
            <a:ext cx="3688558" cy="5234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Warning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26264" y="1196977"/>
            <a:ext cx="4355024" cy="4591049"/>
          </a:xfrm>
        </p:spPr>
        <p:txBody>
          <a:bodyPr anchor="ctr"/>
          <a:lstStyle/>
          <a:p>
            <a:pPr lvl="0" algn="ctr"/>
            <a:r>
              <a:rPr lang="en-US" sz="9600" dirty="0" smtClean="0">
                <a:solidFill>
                  <a:srgbClr val="FFFFFF"/>
                </a:solidFill>
              </a:rPr>
              <a:t>&lt;RANT&gt;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572C2-7083-4EDD-97D4-834C19DB5424}" type="datetime4">
              <a:rPr lang="nl-NL" smtClean="0"/>
              <a:pPr/>
              <a:t>30 juli 2010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014576" y="0"/>
            <a:ext cx="4005850" cy="450850"/>
          </a:xfrm>
        </p:spPr>
        <p:txBody>
          <a:bodyPr/>
          <a:lstStyle/>
          <a:p>
            <a:r>
              <a:rPr lang="en-US" sz="1200" dirty="0" smtClean="0"/>
              <a:t>Image: Caution, a Creative Commons Attribution Non-Commercial Share-Alike (2.0) image from </a:t>
            </a:r>
            <a:r>
              <a:rPr lang="en-US" sz="1200" dirty="0" err="1" smtClean="0"/>
              <a:t>zippy's</a:t>
            </a:r>
            <a:r>
              <a:rPr lang="en-US" sz="1200" dirty="0" smtClean="0"/>
              <a:t> </a:t>
            </a:r>
            <a:r>
              <a:rPr lang="en-US" sz="1200" dirty="0" err="1" smtClean="0"/>
              <a:t>photostream</a:t>
            </a:r>
            <a:endParaRPr lang="nl-NL" sz="1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633" y="1030251"/>
            <a:ext cx="6125140" cy="481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the solution?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Know your administrators…</a:t>
            </a:r>
          </a:p>
          <a:p>
            <a:r>
              <a:rPr lang="en-US" dirty="0" smtClean="0"/>
              <a:t>Set clear rules</a:t>
            </a:r>
          </a:p>
          <a:p>
            <a:r>
              <a:rPr lang="en-US" dirty="0" smtClean="0"/>
              <a:t>Make it obvious when rules are about to be broken</a:t>
            </a:r>
          </a:p>
          <a:p>
            <a:r>
              <a:rPr lang="en-US" dirty="0" smtClean="0"/>
              <a:t>Monitor</a:t>
            </a:r>
          </a:p>
          <a:p>
            <a:r>
              <a:rPr lang="en-US" dirty="0" smtClean="0"/>
              <a:t>Use system logging</a:t>
            </a:r>
          </a:p>
          <a:p>
            <a:r>
              <a:rPr lang="en-US" dirty="0" smtClean="0"/>
              <a:t>Log Changes</a:t>
            </a:r>
          </a:p>
          <a:p>
            <a:r>
              <a:rPr lang="en-US" dirty="0" smtClean="0"/>
              <a:t>Log in multiple places</a:t>
            </a:r>
          </a:p>
          <a:p>
            <a:r>
              <a:rPr lang="en-US" dirty="0" smtClean="0"/>
              <a:t>Keep you admin happy</a:t>
            </a:r>
          </a:p>
          <a:p>
            <a:endParaRPr lang="en-US" dirty="0" smtClean="0"/>
          </a:p>
          <a:p>
            <a:r>
              <a:rPr lang="en-US" dirty="0" smtClean="0"/>
              <a:t>Peer review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572C2-7083-4EDD-97D4-834C19DB5424}" type="datetime4">
              <a:rPr lang="nl-NL" smtClean="0"/>
              <a:pPr/>
              <a:t>30 juli 2010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061982" y="0"/>
            <a:ext cx="3958443" cy="450850"/>
          </a:xfrm>
        </p:spPr>
        <p:txBody>
          <a:bodyPr/>
          <a:lstStyle/>
          <a:p>
            <a:r>
              <a:rPr lang="en-US" sz="1200" dirty="0" smtClean="0"/>
              <a:t>Image: </a:t>
            </a:r>
            <a:r>
              <a:rPr lang="en-US" sz="1200" dirty="0" err="1" smtClean="0"/>
              <a:t>Perita</a:t>
            </a:r>
            <a:r>
              <a:rPr lang="en-US" sz="1200" dirty="0" smtClean="0"/>
              <a:t>, a Creative Commons Attribution Non-Commercial Share-Alike (2.0) image from </a:t>
            </a:r>
            <a:r>
              <a:rPr lang="en-US" sz="1200" dirty="0" err="1" smtClean="0"/>
              <a:t>ournew's</a:t>
            </a:r>
            <a:r>
              <a:rPr lang="en-US" sz="1200" dirty="0" smtClean="0"/>
              <a:t> </a:t>
            </a:r>
            <a:r>
              <a:rPr lang="en-US" sz="1200" dirty="0" err="1" smtClean="0"/>
              <a:t>photostream</a:t>
            </a:r>
            <a:endParaRPr lang="nl-NL" sz="12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33846" y="520115"/>
            <a:ext cx="3961484" cy="5281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0642" y="1224366"/>
            <a:ext cx="8046212" cy="4586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 remote access…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“Permission for remote access to **** must be strictly limited to those specific employees who have a strong business need for the access.”</a:t>
            </a:r>
          </a:p>
          <a:p>
            <a:endParaRPr lang="en-US" dirty="0" smtClean="0"/>
          </a:p>
          <a:p>
            <a:r>
              <a:rPr lang="en-US" dirty="0" smtClean="0"/>
              <a:t>Why?</a:t>
            </a:r>
          </a:p>
          <a:p>
            <a:pPr lvl="1"/>
            <a:r>
              <a:rPr lang="en-US" dirty="0" smtClean="0"/>
              <a:t>Stop data leaving the premises?</a:t>
            </a:r>
          </a:p>
          <a:p>
            <a:pPr lvl="1"/>
            <a:r>
              <a:rPr lang="en-US" dirty="0" smtClean="0"/>
              <a:t>Reduce risk of duress?</a:t>
            </a:r>
          </a:p>
          <a:p>
            <a:pPr lvl="1"/>
            <a:r>
              <a:rPr lang="en-US" dirty="0" smtClean="0"/>
              <a:t>Keep an eye on your actions?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That warm and fuzzy feeling?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572C2-7083-4EDD-97D4-834C19DB5424}" type="datetime4">
              <a:rPr lang="nl-NL" smtClean="0"/>
              <a:pPr/>
              <a:t>30 juli 2010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386733" y="0"/>
            <a:ext cx="4633694" cy="450850"/>
          </a:xfrm>
        </p:spPr>
        <p:txBody>
          <a:bodyPr/>
          <a:lstStyle/>
          <a:p>
            <a:r>
              <a:rPr lang="nl-NL" sz="1200" dirty="0" smtClean="0"/>
              <a:t>Image: </a:t>
            </a:r>
            <a:r>
              <a:rPr lang="en-US" sz="1200" dirty="0" smtClean="0"/>
              <a:t>Threads 140.365, a Creative Commons Attribution Non-Commercial No-Derivative-Works (2.0) image from </a:t>
            </a:r>
            <a:r>
              <a:rPr lang="en-US" sz="1200" dirty="0" err="1" smtClean="0"/>
              <a:t>stephangeyer's</a:t>
            </a:r>
            <a:r>
              <a:rPr lang="en-US" sz="1200" dirty="0" smtClean="0"/>
              <a:t> </a:t>
            </a:r>
            <a:r>
              <a:rPr lang="en-US" sz="1200" dirty="0" err="1" smtClean="0"/>
              <a:t>photostream</a:t>
            </a:r>
            <a:endParaRPr lang="nl-NL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you really stop data “leaks”?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People will try to work from home anyway</a:t>
            </a:r>
          </a:p>
          <a:p>
            <a:endParaRPr lang="en-US" dirty="0" smtClean="0"/>
          </a:p>
          <a:p>
            <a:r>
              <a:rPr lang="en-US" dirty="0" smtClean="0"/>
              <a:t>CD-R, USB, </a:t>
            </a:r>
            <a:r>
              <a:rPr lang="en-US" dirty="0" err="1" smtClean="0"/>
              <a:t>MicroSD</a:t>
            </a:r>
            <a:r>
              <a:rPr lang="en-US" dirty="0" smtClean="0"/>
              <a:t>, </a:t>
            </a:r>
            <a:r>
              <a:rPr lang="en-US" dirty="0" err="1" smtClean="0"/>
              <a:t>SmartPhone</a:t>
            </a:r>
            <a:r>
              <a:rPr lang="en-US" dirty="0" smtClean="0"/>
              <a:t>, PDA, Portable </a:t>
            </a:r>
            <a:r>
              <a:rPr lang="en-US" dirty="0" err="1" smtClean="0"/>
              <a:t>Harddisk</a:t>
            </a:r>
            <a:r>
              <a:rPr lang="en-US" dirty="0" smtClean="0"/>
              <a:t>, Printout or simply mail it home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572C2-7083-4EDD-97D4-834C19DB5424}" type="datetime4">
              <a:rPr lang="nl-NL" smtClean="0"/>
              <a:pPr/>
              <a:t>30 juli 2010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453051" y="0"/>
            <a:ext cx="4567375" cy="450850"/>
          </a:xfrm>
        </p:spPr>
        <p:txBody>
          <a:bodyPr anchor="b"/>
          <a:lstStyle/>
          <a:p>
            <a:r>
              <a:rPr lang="en-US" sz="1200" dirty="0" smtClean="0"/>
              <a:t>Memories, </a:t>
            </a:r>
            <a:r>
              <a:rPr lang="en-US" sz="1200" dirty="0" err="1" smtClean="0"/>
              <a:t>PenDrives</a:t>
            </a:r>
            <a:r>
              <a:rPr lang="en-US" sz="1200" dirty="0" smtClean="0"/>
              <a:t>...., a Creative Commons Attribution Non-Commercial No-Derivative-Works (2.0) image from </a:t>
            </a:r>
            <a:r>
              <a:rPr lang="en-US" sz="1200" dirty="0" err="1" smtClean="0"/>
              <a:t>kikiprinci's</a:t>
            </a:r>
            <a:r>
              <a:rPr lang="en-US" sz="1200" dirty="0" smtClean="0"/>
              <a:t> </a:t>
            </a:r>
            <a:r>
              <a:rPr lang="en-US" sz="1200" dirty="0" err="1" smtClean="0"/>
              <a:t>photostream</a:t>
            </a:r>
            <a:endParaRPr lang="nl-NL" sz="1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0069" y="508727"/>
            <a:ext cx="3959474" cy="5279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4677" y="1196977"/>
            <a:ext cx="2365471" cy="4591049"/>
          </a:xfrm>
        </p:spPr>
        <p:txBody>
          <a:bodyPr/>
          <a:lstStyle/>
          <a:p>
            <a:r>
              <a:rPr lang="en-US" dirty="0" smtClean="0"/>
              <a:t>If you are working form home they can make you do stuff at gunpoint…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572C2-7083-4EDD-97D4-834C19DB5424}" type="datetime4">
              <a:rPr lang="nl-NL" smtClean="0"/>
              <a:pPr/>
              <a:t>30 juli 2010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372349" y="0"/>
            <a:ext cx="3648076" cy="450850"/>
          </a:xfrm>
        </p:spPr>
        <p:txBody>
          <a:bodyPr/>
          <a:lstStyle/>
          <a:p>
            <a:r>
              <a:rPr lang="en-US" sz="1200" dirty="0" smtClean="0"/>
              <a:t>Image: South Beach Sisters, a Creative Commons Attribution Non-Commercial (2.0) image from </a:t>
            </a:r>
            <a:r>
              <a:rPr lang="en-US" sz="1200" dirty="0" err="1" smtClean="0"/>
              <a:t>adwriter's</a:t>
            </a:r>
            <a:r>
              <a:rPr lang="en-US" sz="1200" dirty="0" smtClean="0"/>
              <a:t> </a:t>
            </a:r>
            <a:r>
              <a:rPr lang="en-US" sz="1200" dirty="0" err="1" smtClean="0"/>
              <a:t>photostream</a:t>
            </a:r>
            <a:endParaRPr lang="nl-NL" sz="12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5113" y="759655"/>
            <a:ext cx="8072714" cy="5053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Keeping an eye on you…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How would you make sure that the person watching me understands what I’m doing?</a:t>
            </a:r>
          </a:p>
          <a:p>
            <a:endParaRPr lang="en-US" dirty="0" smtClean="0"/>
          </a:p>
          <a:p>
            <a:r>
              <a:rPr lang="en-US" dirty="0" smtClean="0"/>
              <a:t>Would it be impossible to backdoor a system while somebody is watching you?</a:t>
            </a:r>
          </a:p>
          <a:p>
            <a:endParaRPr lang="en-US" dirty="0" smtClean="0"/>
          </a:p>
          <a:p>
            <a:r>
              <a:rPr lang="en-US" dirty="0" smtClean="0"/>
              <a:t>What is the chance an administrator backdoors a system just so he “can do his job” ?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572C2-7083-4EDD-97D4-834C19DB5424}" type="datetime4">
              <a:rPr lang="nl-NL" smtClean="0"/>
              <a:pPr/>
              <a:t>30 juli 2010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597748" y="0"/>
            <a:ext cx="4422677" cy="450850"/>
          </a:xfrm>
        </p:spPr>
        <p:txBody>
          <a:bodyPr/>
          <a:lstStyle/>
          <a:p>
            <a:r>
              <a:rPr lang="en-US" sz="1200" dirty="0" smtClean="0"/>
              <a:t>Photo-A-Day #982f 12/16/07, a Creative Commons Attribution Non-Commercial Share-Alike (2.0) image from abennett96's </a:t>
            </a:r>
            <a:r>
              <a:rPr lang="en-US" sz="1200" dirty="0" err="1" smtClean="0"/>
              <a:t>photostream</a:t>
            </a:r>
            <a:endParaRPr lang="nl-NL" sz="1200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90659" y="1547441"/>
            <a:ext cx="5132258" cy="3991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Teleworking</a:t>
            </a:r>
            <a:r>
              <a:rPr lang="en-US" dirty="0" smtClean="0"/>
              <a:t> has advantages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1246" y="1196977"/>
            <a:ext cx="4066153" cy="4591049"/>
          </a:xfrm>
        </p:spPr>
        <p:txBody>
          <a:bodyPr/>
          <a:lstStyle/>
          <a:p>
            <a:r>
              <a:rPr lang="en-US" dirty="0" smtClean="0"/>
              <a:t>Remote system administration = </a:t>
            </a:r>
          </a:p>
          <a:p>
            <a:r>
              <a:rPr lang="en-US" dirty="0" smtClean="0"/>
              <a:t>Faster response time + </a:t>
            </a:r>
          </a:p>
          <a:p>
            <a:r>
              <a:rPr lang="en-US" dirty="0" smtClean="0"/>
              <a:t>More dedicated staff + </a:t>
            </a:r>
          </a:p>
          <a:p>
            <a:r>
              <a:rPr lang="en-US" dirty="0" smtClean="0"/>
              <a:t>Better uptime + </a:t>
            </a:r>
          </a:p>
          <a:p>
            <a:r>
              <a:rPr lang="en-US" dirty="0" smtClean="0"/>
              <a:t>Better maintained system </a:t>
            </a:r>
          </a:p>
          <a:p>
            <a:r>
              <a:rPr lang="en-US" dirty="0" smtClean="0"/>
              <a:t>=</a:t>
            </a:r>
          </a:p>
          <a:p>
            <a:r>
              <a:rPr lang="en-US" dirty="0" smtClean="0"/>
              <a:t>Better security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572C2-7083-4EDD-97D4-834C19DB5424}" type="datetime4">
              <a:rPr lang="nl-NL" smtClean="0"/>
              <a:pPr/>
              <a:t>30 juli 2010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372349" y="0"/>
            <a:ext cx="3648076" cy="450850"/>
          </a:xfrm>
        </p:spPr>
        <p:txBody>
          <a:bodyPr anchor="b"/>
          <a:lstStyle/>
          <a:p>
            <a:r>
              <a:rPr lang="en-US" dirty="0" smtClean="0"/>
              <a:t>Image: Old Modem Front, a Creative Commons Attribution (2.0) image from </a:t>
            </a:r>
            <a:r>
              <a:rPr lang="en-US" dirty="0" err="1" smtClean="0"/>
              <a:t>rexroof's</a:t>
            </a:r>
            <a:r>
              <a:rPr lang="en-US" dirty="0" smtClean="0"/>
              <a:t> </a:t>
            </a:r>
            <a:r>
              <a:rPr lang="en-US" dirty="0" err="1" smtClean="0"/>
              <a:t>photostream</a:t>
            </a:r>
            <a:endParaRPr lang="nl-NL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355" y="1689315"/>
            <a:ext cx="6173727" cy="411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Remove all identifying banners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O.K. disclosing exact versions is bad…</a:t>
            </a:r>
          </a:p>
          <a:p>
            <a:endParaRPr lang="en-US" dirty="0" smtClean="0"/>
          </a:p>
          <a:p>
            <a:r>
              <a:rPr lang="en-US" dirty="0" smtClean="0"/>
              <a:t>But what about just displaying the products:</a:t>
            </a:r>
          </a:p>
          <a:p>
            <a:pPr lvl="1"/>
            <a:r>
              <a:rPr lang="en-US" dirty="0" smtClean="0"/>
              <a:t>Apache</a:t>
            </a:r>
          </a:p>
          <a:p>
            <a:pPr lvl="1"/>
            <a:r>
              <a:rPr lang="en-US" dirty="0" smtClean="0"/>
              <a:t>X-powered-by: ASP.NET</a:t>
            </a:r>
          </a:p>
          <a:p>
            <a:pPr lvl="1"/>
            <a:r>
              <a:rPr lang="en-US" dirty="0" err="1" smtClean="0"/>
              <a:t>OpenSSH</a:t>
            </a:r>
            <a:endParaRPr lang="en-US" dirty="0" smtClean="0"/>
          </a:p>
          <a:p>
            <a:pPr lvl="1"/>
            <a:endParaRPr lang="en-US" dirty="0" smtClean="0"/>
          </a:p>
          <a:p>
            <a:pPr lvl="1">
              <a:buNone/>
            </a:pPr>
            <a:r>
              <a:rPr lang="en-US" dirty="0" smtClean="0"/>
              <a:t>Won’t they just try all?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572C2-7083-4EDD-97D4-834C19DB5424}" type="datetime4">
              <a:rPr lang="nl-NL" smtClean="0"/>
              <a:pPr/>
              <a:t>30 juli 2010</a:t>
            </a:fld>
            <a:endParaRPr lang="nl-NL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46443" y="2438025"/>
            <a:ext cx="7154759" cy="3377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warning banners?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You must annoy user and administrators by displaying a large annoying legal banner prior to login.</a:t>
            </a:r>
          </a:p>
          <a:p>
            <a:endParaRPr lang="en-US" dirty="0" smtClean="0"/>
          </a:p>
          <a:p>
            <a:r>
              <a:rPr lang="en-US" dirty="0" smtClean="0"/>
              <a:t>And it tells me its an interesting system, and who owns it even before I have logged in.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572C2-7083-4EDD-97D4-834C19DB5424}" type="datetime4">
              <a:rPr lang="nl-NL" smtClean="0"/>
              <a:pPr/>
              <a:t>30 juli 2010</a:t>
            </a:fld>
            <a:endParaRPr lang="nl-NL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1850" y="1573865"/>
            <a:ext cx="5035550" cy="3837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 lot of systems on the internet cannot be pinged anymore…</a:t>
            </a:r>
          </a:p>
          <a:p>
            <a:endParaRPr lang="en-US" dirty="0" smtClean="0"/>
          </a:p>
          <a:p>
            <a:r>
              <a:rPr lang="en-US" dirty="0" smtClean="0"/>
              <a:t>Great:</a:t>
            </a:r>
          </a:p>
          <a:p>
            <a:pPr lvl="1"/>
            <a:r>
              <a:rPr lang="en-US" dirty="0" smtClean="0"/>
              <a:t>I know the systems IP</a:t>
            </a:r>
          </a:p>
          <a:p>
            <a:pPr lvl="1"/>
            <a:r>
              <a:rPr lang="en-US" dirty="0" smtClean="0"/>
              <a:t>I know its not working</a:t>
            </a:r>
          </a:p>
          <a:p>
            <a:pPr lvl="1"/>
            <a:r>
              <a:rPr lang="en-US" dirty="0" smtClean="0"/>
              <a:t>I cannot ping it</a:t>
            </a:r>
          </a:p>
          <a:p>
            <a:pPr lvl="1"/>
            <a:r>
              <a:rPr lang="en-US" dirty="0" smtClean="0"/>
              <a:t>I can still do a </a:t>
            </a:r>
            <a:r>
              <a:rPr lang="en-US" dirty="0" err="1" smtClean="0"/>
              <a:t>tcptraceroute</a:t>
            </a:r>
            <a:endParaRPr lang="en-US" dirty="0" smtClean="0"/>
          </a:p>
          <a:p>
            <a:pPr lvl="1"/>
            <a:endParaRPr lang="en-US" dirty="0" smtClean="0"/>
          </a:p>
          <a:p>
            <a:pPr lvl="1">
              <a:buNone/>
            </a:pPr>
            <a:r>
              <a:rPr lang="en-US" dirty="0" smtClean="0"/>
              <a:t>Why?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572C2-7083-4EDD-97D4-834C19DB5424}" type="datetime4">
              <a:rPr lang="nl-NL" smtClean="0"/>
              <a:pPr/>
              <a:t>30 juli 2010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963508" y="0"/>
            <a:ext cx="4056917" cy="450850"/>
          </a:xfrm>
        </p:spPr>
        <p:txBody>
          <a:bodyPr/>
          <a:lstStyle/>
          <a:p>
            <a:r>
              <a:rPr lang="nl-NL" sz="1200" dirty="0" smtClean="0"/>
              <a:t>Image: </a:t>
            </a:r>
            <a:r>
              <a:rPr lang="en-US" sz="1200" dirty="0" smtClean="0"/>
              <a:t>pong undead!!!, a Creative Commons Attribution Non-Commercial Share-Alike (2.0) image from </a:t>
            </a:r>
            <a:r>
              <a:rPr lang="en-US" sz="1200" dirty="0" err="1" smtClean="0"/>
              <a:t>astio's</a:t>
            </a:r>
            <a:r>
              <a:rPr lang="en-US" sz="1200" dirty="0" smtClean="0"/>
              <a:t> </a:t>
            </a:r>
            <a:r>
              <a:rPr lang="en-US" sz="1200" dirty="0" err="1" smtClean="0"/>
              <a:t>photostream</a:t>
            </a:r>
            <a:endParaRPr lang="nl-NL" sz="1200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9459" y="1875294"/>
            <a:ext cx="5248364" cy="3946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Firewall log monitoring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You must monitor your firewall traffic logs…</a:t>
            </a:r>
          </a:p>
          <a:p>
            <a:endParaRPr lang="en-US" dirty="0" smtClean="0"/>
          </a:p>
          <a:p>
            <a:r>
              <a:rPr lang="en-US" dirty="0" smtClean="0"/>
              <a:t>Why?</a:t>
            </a:r>
          </a:p>
          <a:p>
            <a:endParaRPr lang="en-US" dirty="0" smtClean="0"/>
          </a:p>
          <a:p>
            <a:r>
              <a:rPr lang="en-US" dirty="0" smtClean="0"/>
              <a:t>If it is  passed by firewall it was allowed in the first place…</a:t>
            </a:r>
          </a:p>
          <a:p>
            <a:endParaRPr lang="en-US" dirty="0" smtClean="0"/>
          </a:p>
          <a:p>
            <a:r>
              <a:rPr lang="en-US" dirty="0" smtClean="0"/>
              <a:t>If it got rejected, it got rejected, why worry about it?</a:t>
            </a:r>
          </a:p>
          <a:p>
            <a:endParaRPr lang="en-US" dirty="0" smtClean="0"/>
          </a:p>
          <a:p>
            <a:r>
              <a:rPr lang="en-US" dirty="0" smtClean="0"/>
              <a:t>There is no “evil bit” (except in RFC 3514)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572C2-7083-4EDD-97D4-834C19DB5424}" type="datetime4">
              <a:rPr lang="nl-NL" smtClean="0"/>
              <a:pPr/>
              <a:t>30 juli 2010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230795" y="0"/>
            <a:ext cx="3789630" cy="450850"/>
          </a:xfrm>
        </p:spPr>
        <p:txBody>
          <a:bodyPr/>
          <a:lstStyle/>
          <a:p>
            <a:r>
              <a:rPr lang="nl-NL" sz="1200" dirty="0" smtClean="0"/>
              <a:t>Image: </a:t>
            </a:r>
            <a:r>
              <a:rPr lang="en-US" sz="1200" dirty="0" smtClean="0"/>
              <a:t>EVIL a Creative Commons Attribution Non-Commercial Share-Alike (2.0) image from </a:t>
            </a:r>
            <a:r>
              <a:rPr lang="en-US" sz="1200" dirty="0" err="1" smtClean="0"/>
              <a:t>krazydad's</a:t>
            </a:r>
            <a:r>
              <a:rPr lang="en-US" sz="1200" dirty="0" smtClean="0"/>
              <a:t> </a:t>
            </a:r>
            <a:r>
              <a:rPr lang="en-US" sz="1200" dirty="0" err="1" smtClean="0"/>
              <a:t>photostream</a:t>
            </a:r>
            <a:endParaRPr lang="nl-NL" sz="1200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9516" y="1007389"/>
            <a:ext cx="5389571" cy="4311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Not all “best practices” seem to make us more secure.</a:t>
            </a:r>
          </a:p>
          <a:p>
            <a:endParaRPr lang="en-US" dirty="0" smtClean="0"/>
          </a:p>
          <a:p>
            <a:r>
              <a:rPr lang="en-US" dirty="0" smtClean="0"/>
              <a:t>Often overlooked:</a:t>
            </a:r>
          </a:p>
          <a:p>
            <a:r>
              <a:rPr lang="en-US" dirty="0" smtClean="0"/>
              <a:t>“…when applied to a particular condition or circumstance.”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572C2-7083-4EDD-97D4-834C19DB5424}" type="datetime4">
              <a:rPr lang="nl-NL" smtClean="0"/>
              <a:pPr/>
              <a:t>30 juli 2010</a:t>
            </a:fld>
            <a:endParaRPr lang="nl-NL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67195" y="1177447"/>
            <a:ext cx="4930449" cy="4635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Idle session time out…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Its just there to piss users off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572C2-7083-4EDD-97D4-834C19DB5424}" type="datetime4">
              <a:rPr lang="nl-NL" smtClean="0"/>
              <a:pPr/>
              <a:t>30 juli 2010</a:t>
            </a:fld>
            <a:endParaRPr lang="nl-NL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5370" y="509023"/>
            <a:ext cx="5281988" cy="5325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sign on…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It is bad because: One credential will give you access to everything…</a:t>
            </a:r>
          </a:p>
          <a:p>
            <a:endParaRPr lang="en-US" dirty="0" smtClean="0"/>
          </a:p>
          <a:p>
            <a:r>
              <a:rPr lang="en-US" dirty="0" smtClean="0"/>
              <a:t>What is the alternative? </a:t>
            </a:r>
          </a:p>
          <a:p>
            <a:r>
              <a:rPr lang="en-US" dirty="0" smtClean="0"/>
              <a:t>Passwords.xls?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572C2-7083-4EDD-97D4-834C19DB5424}" type="datetime4">
              <a:rPr lang="nl-NL" smtClean="0"/>
              <a:pPr/>
              <a:t>30 juli 2010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Title / Main topic / Sub-topic</a:t>
            </a:r>
            <a:endParaRPr lang="nl-NL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6386" y="504346"/>
            <a:ext cx="3552825" cy="532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7013" y="523200"/>
            <a:ext cx="3532472" cy="530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Don’t take away my tools…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1"/>
            <a:r>
              <a:rPr lang="en-US" dirty="0" smtClean="0"/>
              <a:t>Remove development tools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Removing telnet (client)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Taking SUID from ping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Remove security tools</a:t>
            </a:r>
          </a:p>
          <a:p>
            <a:pPr lvl="2"/>
            <a:r>
              <a:rPr lang="en-US" dirty="0" smtClean="0"/>
              <a:t>Ping?</a:t>
            </a:r>
          </a:p>
          <a:p>
            <a:pPr lvl="2"/>
            <a:r>
              <a:rPr lang="en-US" dirty="0" err="1" smtClean="0"/>
              <a:t>Traceroute</a:t>
            </a:r>
            <a:r>
              <a:rPr lang="en-US" dirty="0" smtClean="0"/>
              <a:t>?</a:t>
            </a:r>
          </a:p>
          <a:p>
            <a:pPr lvl="2"/>
            <a:r>
              <a:rPr lang="en-US" dirty="0" err="1" smtClean="0"/>
              <a:t>OpenSSL</a:t>
            </a:r>
            <a:r>
              <a:rPr lang="en-US" dirty="0" smtClean="0"/>
              <a:t>?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572C2-7083-4EDD-97D4-834C19DB5424}" type="datetime4">
              <a:rPr lang="nl-NL" smtClean="0"/>
              <a:pPr/>
              <a:t>30 juli 2010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654835" y="0"/>
            <a:ext cx="3365590" cy="450850"/>
          </a:xfrm>
        </p:spPr>
        <p:txBody>
          <a:bodyPr/>
          <a:lstStyle/>
          <a:p>
            <a:r>
              <a:rPr lang="nl-NL" sz="1200" dirty="0" smtClean="0"/>
              <a:t>Image: </a:t>
            </a:r>
            <a:r>
              <a:rPr lang="en-US" sz="1200" dirty="0" smtClean="0"/>
              <a:t>105. 283, a Creative Commons Attribution Non-Commercial (2.0) image from </a:t>
            </a:r>
            <a:r>
              <a:rPr lang="en-US" sz="1200" dirty="0" err="1" smtClean="0"/>
              <a:t>pwn's</a:t>
            </a:r>
            <a:r>
              <a:rPr lang="en-US" sz="1200" dirty="0" smtClean="0"/>
              <a:t> </a:t>
            </a:r>
            <a:r>
              <a:rPr lang="en-US" sz="1200" dirty="0" err="1" smtClean="0"/>
              <a:t>photostream</a:t>
            </a:r>
            <a:endParaRPr lang="nl-NL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access to social media…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URL filtering:</a:t>
            </a:r>
          </a:p>
          <a:p>
            <a:pPr lvl="1"/>
            <a:r>
              <a:rPr lang="en-US" dirty="0" smtClean="0"/>
              <a:t>Twitter, </a:t>
            </a:r>
            <a:r>
              <a:rPr lang="en-US" dirty="0" err="1" smtClean="0"/>
              <a:t>Facebook</a:t>
            </a:r>
            <a:r>
              <a:rPr lang="en-US" dirty="0" smtClean="0"/>
              <a:t>, Craigslist, </a:t>
            </a:r>
            <a:r>
              <a:rPr lang="en-US" dirty="0" err="1" smtClean="0"/>
              <a:t>Wordpress</a:t>
            </a:r>
            <a:endParaRPr lang="en-US" dirty="0" smtClean="0"/>
          </a:p>
          <a:p>
            <a:pPr lvl="1"/>
            <a:r>
              <a:rPr lang="en-US" dirty="0" smtClean="0"/>
              <a:t>Webmail, Hotmail, </a:t>
            </a:r>
            <a:r>
              <a:rPr lang="en-US" dirty="0" err="1" smtClean="0"/>
              <a:t>GMail</a:t>
            </a:r>
            <a:endParaRPr lang="en-US" dirty="0" smtClean="0"/>
          </a:p>
          <a:p>
            <a:pPr lvl="1"/>
            <a:r>
              <a:rPr lang="en-US" dirty="0" smtClean="0"/>
              <a:t>YouTube, Break.com, </a:t>
            </a:r>
            <a:r>
              <a:rPr lang="en-US" dirty="0" err="1" smtClean="0"/>
              <a:t>Failblog</a:t>
            </a:r>
            <a:endParaRPr lang="en-US" dirty="0" smtClean="0"/>
          </a:p>
          <a:p>
            <a:pPr lvl="1"/>
            <a:r>
              <a:rPr lang="en-US" dirty="0" smtClean="0"/>
              <a:t>Google Cache</a:t>
            </a:r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r>
              <a:rPr lang="en-US" dirty="0" smtClean="0"/>
              <a:t>I’m so glad</a:t>
            </a:r>
            <a:r>
              <a:rPr lang="en-US" baseline="0" dirty="0" smtClean="0"/>
              <a:t> I have UMTS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572C2-7083-4EDD-97D4-834C19DB5424}" type="datetime4">
              <a:rPr lang="nl-NL" smtClean="0"/>
              <a:pPr/>
              <a:t>30 juli 2010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71510" y="0"/>
            <a:ext cx="3848916" cy="450850"/>
          </a:xfrm>
        </p:spPr>
        <p:txBody>
          <a:bodyPr/>
          <a:lstStyle/>
          <a:p>
            <a:r>
              <a:rPr lang="en-US" sz="1200" dirty="0" smtClean="0"/>
              <a:t>Creative Commons Attribution Non-Commercial No-Derivative-Works (2.0) image from _</a:t>
            </a:r>
            <a:r>
              <a:rPr lang="en-US" sz="1200" dirty="0" err="1" smtClean="0"/>
              <a:t>brilho</a:t>
            </a:r>
            <a:r>
              <a:rPr lang="en-US" sz="1200" dirty="0" smtClean="0"/>
              <a:t>-de-</a:t>
            </a:r>
            <a:r>
              <a:rPr lang="en-US" sz="1200" dirty="0" err="1" smtClean="0"/>
              <a:t>conta's</a:t>
            </a:r>
            <a:r>
              <a:rPr lang="en-US" sz="1200" dirty="0" smtClean="0"/>
              <a:t> </a:t>
            </a:r>
            <a:r>
              <a:rPr lang="en-US" sz="1200" dirty="0" err="1" smtClean="0"/>
              <a:t>photostream</a:t>
            </a:r>
            <a:endParaRPr lang="nl-NL" sz="12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587" y="1196975"/>
            <a:ext cx="4628075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Intrusion Detection</a:t>
            </a:r>
            <a:r>
              <a:rPr lang="en-US" baseline="0" dirty="0" smtClean="0"/>
              <a:t> System (IDS)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3388" y="1163110"/>
            <a:ext cx="5032374" cy="4591049"/>
          </a:xfrm>
        </p:spPr>
        <p:txBody>
          <a:bodyPr/>
          <a:lstStyle/>
          <a:p>
            <a:r>
              <a:rPr lang="en-US" dirty="0" smtClean="0"/>
              <a:t>Proving the Internet is evil™</a:t>
            </a:r>
          </a:p>
          <a:p>
            <a:endParaRPr lang="en-US" dirty="0" smtClean="0"/>
          </a:p>
          <a:p>
            <a:r>
              <a:rPr lang="en-US" dirty="0" smtClean="0"/>
              <a:t>Protecting the network by blacklisting all evil…</a:t>
            </a:r>
          </a:p>
          <a:p>
            <a:endParaRPr lang="en-US" dirty="0" smtClean="0"/>
          </a:p>
          <a:p>
            <a:r>
              <a:rPr lang="en-US" dirty="0" smtClean="0"/>
              <a:t>IDS/IPS is not all bad:</a:t>
            </a:r>
          </a:p>
          <a:p>
            <a:pPr lvl="1"/>
            <a:r>
              <a:rPr lang="en-US" dirty="0" smtClean="0"/>
              <a:t>It is very good for detection anomalies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572C2-7083-4EDD-97D4-834C19DB5424}" type="datetime4">
              <a:rPr lang="nl-NL" smtClean="0"/>
              <a:pPr/>
              <a:t>30 juli 2010</a:t>
            </a:fld>
            <a:endParaRPr lang="nl-NL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829" y="4195173"/>
            <a:ext cx="3581400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2434" y="535577"/>
            <a:ext cx="5272926" cy="525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</a:t>
            </a:r>
            <a:r>
              <a:rPr lang="en-US" baseline="0" dirty="0" smtClean="0"/>
              <a:t> your cell phone in datacenters…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Why?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572C2-7083-4EDD-97D4-834C19DB5424}" type="datetime4">
              <a:rPr lang="nl-NL" smtClean="0"/>
              <a:pPr/>
              <a:t>30 juli 2010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036950" y="0"/>
            <a:ext cx="5983476" cy="450850"/>
          </a:xfrm>
        </p:spPr>
        <p:txBody>
          <a:bodyPr/>
          <a:lstStyle/>
          <a:p>
            <a:r>
              <a:rPr lang="en-US" sz="1200" dirty="0" smtClean="0"/>
              <a:t>Image: Thanks Dan, your gifts from Shanghai are always a treat, a Creative Commons Attribution Non-Commercial No-Derivative-Works (2.0) image from </a:t>
            </a:r>
            <a:r>
              <a:rPr lang="en-US" sz="1200" dirty="0" err="1" smtClean="0"/>
              <a:t>joepemberton's</a:t>
            </a:r>
            <a:r>
              <a:rPr lang="en-US" sz="1200" dirty="0" smtClean="0"/>
              <a:t> </a:t>
            </a:r>
            <a:r>
              <a:rPr lang="en-US" sz="1200" dirty="0" err="1" smtClean="0"/>
              <a:t>photostream</a:t>
            </a:r>
            <a:endParaRPr lang="nl-NL" sz="1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5234" y="503286"/>
            <a:ext cx="3998425" cy="5331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15" y="2682717"/>
            <a:ext cx="4619920" cy="3149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Interference has happened…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572C2-7083-4EDD-97D4-834C19DB5424}" type="datetime4">
              <a:rPr lang="nl-NL" smtClean="0"/>
              <a:pPr/>
              <a:t>30 juli 2010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81247" y="0"/>
            <a:ext cx="4139178" cy="450850"/>
          </a:xfrm>
        </p:spPr>
        <p:txBody>
          <a:bodyPr/>
          <a:lstStyle/>
          <a:p>
            <a:r>
              <a:rPr lang="en-US" sz="1200" dirty="0" smtClean="0"/>
              <a:t>Image: </a:t>
            </a:r>
            <a:r>
              <a:rPr lang="en-US" sz="1200" dirty="0" err="1" smtClean="0"/>
              <a:t>Strowger</a:t>
            </a:r>
            <a:r>
              <a:rPr lang="en-US" sz="1200" dirty="0" smtClean="0"/>
              <a:t>, a Creative Commons Attribution Non-Commercial Share-Alike (2.0) image from </a:t>
            </a:r>
            <a:r>
              <a:rPr lang="en-US" sz="1200" dirty="0" err="1" smtClean="0"/>
              <a:t>pritch's</a:t>
            </a:r>
            <a:r>
              <a:rPr lang="en-US" sz="1200" dirty="0" smtClean="0"/>
              <a:t> </a:t>
            </a:r>
            <a:r>
              <a:rPr lang="en-US" sz="1200" dirty="0" err="1" smtClean="0"/>
              <a:t>photostream</a:t>
            </a:r>
            <a:endParaRPr lang="nl-NL" sz="1200" dirty="0"/>
          </a:p>
        </p:txBody>
      </p:sp>
      <p:sp>
        <p:nvSpPr>
          <p:cNvPr id="7" name="Footer Placeholder 5"/>
          <p:cNvSpPr txBox="1">
            <a:spLocks/>
          </p:cNvSpPr>
          <p:nvPr/>
        </p:nvSpPr>
        <p:spPr bwMode="black">
          <a:xfrm>
            <a:off x="488518" y="0"/>
            <a:ext cx="3648076" cy="402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0287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yriad Pro" pitchFamily="34" charset="0"/>
                <a:ea typeface="+mn-ea"/>
                <a:cs typeface="+mn-cs"/>
              </a:rPr>
              <a:t>Image taken </a:t>
            </a:r>
            <a:r>
              <a:rPr kumimoji="0" lang="nl-NL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yriad Pro" pitchFamily="34" charset="0"/>
                <a:ea typeface="+mn-ea"/>
                <a:cs typeface="+mn-cs"/>
              </a:rPr>
              <a:t>from</a:t>
            </a:r>
            <a:r>
              <a:rPr kumimoji="0" lang="nl-NL" sz="1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yriad Pro" pitchFamily="34" charset="0"/>
                <a:ea typeface="+mn-ea"/>
                <a:cs typeface="+mn-cs"/>
              </a:rPr>
              <a:t> </a:t>
            </a:r>
            <a:r>
              <a:rPr kumimoji="0" lang="nl-NL" sz="12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yriad Pro" pitchFamily="34" charset="0"/>
                <a:ea typeface="+mn-ea"/>
                <a:cs typeface="+mn-cs"/>
              </a:rPr>
              <a:t>www.muscom.nl</a:t>
            </a:r>
            <a:endParaRPr kumimoji="0" lang="nl-NL" sz="12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yriad Pro" pitchFamily="34" charset="0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696" y="991893"/>
            <a:ext cx="2559965" cy="2671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1345" y="991892"/>
            <a:ext cx="7299045" cy="4858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3139" y="495946"/>
            <a:ext cx="8038825" cy="5350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Its because of the cameras…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572C2-7083-4EDD-97D4-834C19DB5424}" type="datetime4">
              <a:rPr lang="nl-NL" smtClean="0"/>
              <a:pPr/>
              <a:t>30 juli 2010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13722" y="0"/>
            <a:ext cx="3906703" cy="450850"/>
          </a:xfrm>
        </p:spPr>
        <p:txBody>
          <a:bodyPr/>
          <a:lstStyle/>
          <a:p>
            <a:r>
              <a:rPr lang="nl-NL" sz="1200" dirty="0" smtClean="0"/>
              <a:t>Image: </a:t>
            </a:r>
            <a:r>
              <a:rPr lang="en-US" sz="1200" dirty="0" smtClean="0"/>
              <a:t>Don't Mind If I Do a Creative Commons Attribution Non-Commercial (2.0) image from </a:t>
            </a:r>
            <a:r>
              <a:rPr lang="en-US" sz="1200" dirty="0" err="1" smtClean="0"/>
              <a:t>jeremybrooks's</a:t>
            </a:r>
            <a:r>
              <a:rPr lang="en-US" sz="1200" dirty="0" smtClean="0"/>
              <a:t> </a:t>
            </a:r>
            <a:r>
              <a:rPr lang="en-US" sz="1200" dirty="0" err="1" smtClean="0"/>
              <a:t>photostream</a:t>
            </a:r>
            <a:endParaRPr lang="nl-NL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1553" y="502418"/>
            <a:ext cx="7072823" cy="530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Lets get serious…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4677" y="4386020"/>
            <a:ext cx="5032374" cy="1402006"/>
          </a:xfrm>
        </p:spPr>
        <p:txBody>
          <a:bodyPr anchor="ctr"/>
          <a:lstStyle/>
          <a:p>
            <a:pPr algn="ctr"/>
            <a:r>
              <a:rPr lang="en-US" sz="9600" dirty="0" smtClean="0"/>
              <a:t>&lt;/RANT&gt;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572C2-7083-4EDD-97D4-834C19DB5424}" type="datetime4">
              <a:rPr lang="nl-NL" smtClean="0"/>
              <a:pPr/>
              <a:t>30 juli 2010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13722" y="0"/>
            <a:ext cx="3906703" cy="450850"/>
          </a:xfrm>
        </p:spPr>
        <p:txBody>
          <a:bodyPr/>
          <a:lstStyle/>
          <a:p>
            <a:r>
              <a:rPr lang="nl-NL" sz="1200" dirty="0" smtClean="0"/>
              <a:t>Image: </a:t>
            </a:r>
            <a:r>
              <a:rPr lang="en-US" sz="1200" dirty="0" smtClean="0"/>
              <a:t>Taken with Frank </a:t>
            </a:r>
            <a:r>
              <a:rPr lang="en-US" sz="1200" dirty="0" err="1" smtClean="0"/>
              <a:t>Breedijk’s</a:t>
            </a:r>
            <a:r>
              <a:rPr lang="en-US" sz="1200" dirty="0" smtClean="0"/>
              <a:t> BlackBerry at </a:t>
            </a:r>
            <a:r>
              <a:rPr lang="en-US" sz="1200" dirty="0" err="1" smtClean="0"/>
              <a:t>DefCon</a:t>
            </a:r>
            <a:r>
              <a:rPr lang="en-US" sz="1200" dirty="0" smtClean="0"/>
              <a:t> 17</a:t>
            </a:r>
            <a:endParaRPr lang="nl-NL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440" y="517417"/>
            <a:ext cx="7940913" cy="532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Compliance…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Compliance (e.g. PCI compliance)</a:t>
            </a:r>
            <a:r>
              <a:rPr lang="en-US" baseline="0" dirty="0" smtClean="0"/>
              <a:t> put a business driver into security</a:t>
            </a:r>
          </a:p>
          <a:p>
            <a:endParaRPr lang="en-US" baseline="0" dirty="0" smtClean="0"/>
          </a:p>
          <a:p>
            <a:r>
              <a:rPr lang="en-US" baseline="0" dirty="0" smtClean="0"/>
              <a:t>If you implement these security measures you will get a discount</a:t>
            </a:r>
          </a:p>
          <a:p>
            <a:pPr lvl="1"/>
            <a:r>
              <a:rPr lang="en-US" dirty="0" smtClean="0"/>
              <a:t>Firewalls</a:t>
            </a:r>
          </a:p>
          <a:p>
            <a:pPr lvl="1"/>
            <a:r>
              <a:rPr lang="en-US" dirty="0" smtClean="0"/>
              <a:t>IDS</a:t>
            </a:r>
          </a:p>
          <a:p>
            <a:pPr lvl="1"/>
            <a:r>
              <a:rPr lang="en-US" dirty="0" smtClean="0"/>
              <a:t>Regular vulnerability scan</a:t>
            </a:r>
          </a:p>
          <a:p>
            <a:pPr lvl="1"/>
            <a:r>
              <a:rPr lang="en-US" dirty="0" smtClean="0"/>
              <a:t>Physical security</a:t>
            </a:r>
          </a:p>
          <a:p>
            <a:endParaRPr lang="en-US" dirty="0" smtClean="0"/>
          </a:p>
          <a:p>
            <a:r>
              <a:rPr lang="en-US" dirty="0" smtClean="0"/>
              <a:t>Expect a business decision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572C2-7083-4EDD-97D4-834C19DB5424}" type="datetime4">
              <a:rPr lang="nl-NL" smtClean="0"/>
              <a:pPr/>
              <a:t>30 juli 2010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372349" y="0"/>
            <a:ext cx="3648076" cy="450850"/>
          </a:xfrm>
        </p:spPr>
        <p:txBody>
          <a:bodyPr/>
          <a:lstStyle/>
          <a:p>
            <a:r>
              <a:rPr lang="en-US" sz="1200" dirty="0" smtClean="0"/>
              <a:t>The Lure Of Gold, a Creative Commons Attribution Share-Alike (2.0) image from </a:t>
            </a:r>
            <a:r>
              <a:rPr lang="en-US" sz="1200" dirty="0" err="1" smtClean="0"/>
              <a:t>bogenfreund's</a:t>
            </a:r>
            <a:r>
              <a:rPr lang="en-US" sz="1200" dirty="0" smtClean="0"/>
              <a:t> </a:t>
            </a:r>
            <a:r>
              <a:rPr lang="en-US" sz="1200" dirty="0" err="1" smtClean="0"/>
              <a:t>photostream</a:t>
            </a:r>
            <a:endParaRPr lang="nl-NL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Who am I?</a:t>
            </a:r>
            <a:endParaRPr lang="en-GB" noProof="0" dirty="0"/>
          </a:p>
        </p:txBody>
      </p:sp>
      <p:sp>
        <p:nvSpPr>
          <p:cNvPr id="10" name="Tijdelijke aanduiding voor inhoud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 smtClean="0"/>
              <a:t>Frank Breedijk</a:t>
            </a:r>
          </a:p>
          <a:p>
            <a:endParaRPr lang="en-GB" noProof="0" dirty="0" smtClean="0"/>
          </a:p>
          <a:p>
            <a:pPr lvl="1" rtl="0" eaLnBrk="1" fontAlgn="base" hangingPunct="1"/>
            <a:r>
              <a:rPr lang="en-GB" sz="2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Security Engineer</a:t>
            </a:r>
            <a:r>
              <a:rPr lang="en-GB" sz="2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at Schuberg Philis</a:t>
            </a:r>
          </a:p>
          <a:p>
            <a:pPr lvl="1" rtl="0" eaLnBrk="1" fontAlgn="base" hangingPunct="1"/>
            <a:r>
              <a:rPr lang="en-GB" sz="2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Author of Seccubus</a:t>
            </a:r>
          </a:p>
          <a:p>
            <a:pPr lvl="1" rtl="0" eaLnBrk="1" fontAlgn="base" hangingPunct="1"/>
            <a:r>
              <a:rPr lang="en-GB" sz="2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Blogging for CupFighter.net</a:t>
            </a:r>
            <a:endParaRPr lang="en-GB" noProof="0" dirty="0" smtClean="0">
              <a:ea typeface="+mn-ea"/>
              <a:cs typeface="+mn-cs"/>
            </a:endParaRPr>
          </a:p>
          <a:p>
            <a:pPr lvl="1" rtl="0" eaLnBrk="1" fontAlgn="base" hangingPunct="1"/>
            <a:endParaRPr lang="en-GB" sz="220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 rtl="0" eaLnBrk="1" fontAlgn="base" hangingPunct="1">
              <a:buNone/>
            </a:pPr>
            <a:r>
              <a:rPr lang="en-GB" noProof="0" dirty="0" smtClean="0">
                <a:ea typeface="+mn-ea"/>
                <a:cs typeface="+mn-cs"/>
              </a:rPr>
              <a:t>Email: 		fbreedijk@schubergphilis.com</a:t>
            </a:r>
          </a:p>
          <a:p>
            <a:pPr lvl="1" rtl="0" eaLnBrk="1" fontAlgn="base" hangingPunct="1">
              <a:buNone/>
            </a:pPr>
            <a:r>
              <a:rPr lang="en-GB" sz="2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Twitter:		@</a:t>
            </a:r>
            <a:r>
              <a:rPr lang="en-GB" sz="2200" noProof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seccubus</a:t>
            </a:r>
            <a:endParaRPr lang="en-GB" sz="220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 rtl="0" eaLnBrk="1" fontAlgn="base" hangingPunct="1">
              <a:buNone/>
            </a:pPr>
            <a:r>
              <a:rPr lang="en-GB" noProof="0" dirty="0" smtClean="0">
                <a:ea typeface="+mn-ea"/>
                <a:cs typeface="+mn-cs"/>
              </a:rPr>
              <a:t>Blog:		http://www.cupfighter.net</a:t>
            </a:r>
          </a:p>
          <a:p>
            <a:pPr lvl="1" rtl="0" eaLnBrk="1" fontAlgn="base" hangingPunct="1">
              <a:buNone/>
            </a:pPr>
            <a:r>
              <a:rPr lang="en-GB" sz="2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Project:		http://www.seccubus.com </a:t>
            </a:r>
          </a:p>
          <a:p>
            <a:pPr lvl="1" rtl="0" eaLnBrk="1" fontAlgn="base" hangingPunct="1">
              <a:buNone/>
            </a:pPr>
            <a:r>
              <a:rPr lang="en-GB" dirty="0" smtClean="0">
                <a:ea typeface="+mn-ea"/>
                <a:cs typeface="+mn-cs"/>
              </a:rPr>
              <a:t>Company:	http://www.schubergphilis.com</a:t>
            </a:r>
            <a:endParaRPr lang="en-GB" sz="220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frank in band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67600" y="506660"/>
            <a:ext cx="3550201" cy="53226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 all you got is a hammer…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Everything looks like a nail…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Consider what you need to secure, before you decide how to…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572C2-7083-4EDD-97D4-834C19DB5424}" type="datetime4">
              <a:rPr lang="nl-NL" smtClean="0"/>
              <a:pPr/>
              <a:t>30 juli 2010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04185" y="0"/>
            <a:ext cx="3916239" cy="450850"/>
          </a:xfrm>
        </p:spPr>
        <p:txBody>
          <a:bodyPr/>
          <a:lstStyle/>
          <a:p>
            <a:r>
              <a:rPr lang="en-US" sz="1200" dirty="0" smtClean="0"/>
              <a:t>Image: Glass smash with liquid, a Creative Commons Attribution Non-Commercial (2.0) image from </a:t>
            </a:r>
            <a:r>
              <a:rPr lang="en-US" sz="1200" dirty="0" err="1" smtClean="0"/>
              <a:t>whisperwolf's</a:t>
            </a:r>
            <a:r>
              <a:rPr lang="en-US" sz="1200" dirty="0" smtClean="0"/>
              <a:t> </a:t>
            </a:r>
            <a:r>
              <a:rPr lang="en-US" sz="1200" dirty="0" err="1" smtClean="0"/>
              <a:t>photostream</a:t>
            </a:r>
            <a:endParaRPr lang="nl-NL" sz="1200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9783" y="499943"/>
            <a:ext cx="4639658" cy="52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not disengage your brain…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572C2-7083-4EDD-97D4-834C19DB5424}" type="datetime4">
              <a:rPr lang="nl-NL" smtClean="0"/>
              <a:pPr/>
              <a:t>30 juli 2010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315200" y="0"/>
            <a:ext cx="3705225" cy="450850"/>
          </a:xfrm>
        </p:spPr>
        <p:txBody>
          <a:bodyPr anchor="b"/>
          <a:lstStyle/>
          <a:p>
            <a:r>
              <a:rPr lang="en-US" sz="1200" dirty="0" smtClean="0"/>
              <a:t>Image: homer's </a:t>
            </a:r>
            <a:r>
              <a:rPr lang="en-US" sz="1200" dirty="0" err="1" smtClean="0"/>
              <a:t>minibrain</a:t>
            </a:r>
            <a:r>
              <a:rPr lang="en-US" sz="1200" dirty="0" smtClean="0"/>
              <a:t>, a Creative Commons Attribution Share-Alike (2.0) image from </a:t>
            </a:r>
            <a:r>
              <a:rPr lang="en-US" sz="1200" dirty="0" err="1" smtClean="0"/>
              <a:t>mabi's</a:t>
            </a:r>
            <a:r>
              <a:rPr lang="en-US" sz="1200" dirty="0" smtClean="0"/>
              <a:t> </a:t>
            </a:r>
            <a:r>
              <a:rPr lang="en-US" sz="1200" dirty="0" err="1" smtClean="0"/>
              <a:t>photostream</a:t>
            </a:r>
            <a:endParaRPr lang="nl-NL" sz="1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55556" y="531519"/>
            <a:ext cx="3942380" cy="5256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51769" y="547464"/>
            <a:ext cx="7868526" cy="5240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risk?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572C2-7083-4EDD-97D4-834C19DB5424}" type="datetime4">
              <a:rPr lang="nl-NL" smtClean="0"/>
              <a:pPr/>
              <a:t>30 juli 2010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674" y="-318331"/>
            <a:ext cx="3070497" cy="4591049"/>
          </a:xfrm>
        </p:spPr>
        <p:txBody>
          <a:bodyPr/>
          <a:lstStyle/>
          <a:p>
            <a:r>
              <a:rPr lang="en-US" sz="49600" dirty="0" smtClean="0"/>
              <a:t>?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572C2-7083-4EDD-97D4-834C19DB5424}" type="datetime4">
              <a:rPr lang="nl-NL" smtClean="0"/>
              <a:pPr/>
              <a:t>30 juli 2010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911634" y="0"/>
            <a:ext cx="6108791" cy="450850"/>
          </a:xfrm>
        </p:spPr>
        <p:txBody>
          <a:bodyPr/>
          <a:lstStyle/>
          <a:p>
            <a:r>
              <a:rPr lang="nl-NL" sz="1200" dirty="0" smtClean="0"/>
              <a:t>Image: "1 more </a:t>
            </a:r>
            <a:r>
              <a:rPr lang="nl-NL" sz="1200" dirty="0" err="1" smtClean="0"/>
              <a:t>minute</a:t>
            </a:r>
            <a:r>
              <a:rPr lang="nl-NL" sz="1200" dirty="0" smtClean="0"/>
              <a:t>?" </a:t>
            </a:r>
            <a:r>
              <a:rPr lang="nl-NL" sz="1200" dirty="0" err="1" smtClean="0"/>
              <a:t>Richie</a:t>
            </a:r>
            <a:r>
              <a:rPr lang="nl-NL" sz="1200" dirty="0" smtClean="0"/>
              <a:t> </a:t>
            </a:r>
            <a:r>
              <a:rPr lang="nl-NL" sz="1200" dirty="0" err="1" smtClean="0"/>
              <a:t>Hawtin</a:t>
            </a:r>
            <a:r>
              <a:rPr lang="nl-NL" sz="1200" dirty="0" smtClean="0"/>
              <a:t> </a:t>
            </a:r>
            <a:r>
              <a:rPr lang="nl-NL" sz="1200" dirty="0" err="1" smtClean="0"/>
              <a:t>asks</a:t>
            </a:r>
            <a:r>
              <a:rPr lang="nl-NL" sz="1200" dirty="0" smtClean="0"/>
              <a:t> </a:t>
            </a:r>
            <a:r>
              <a:rPr lang="nl-NL" sz="1200" dirty="0" err="1" smtClean="0"/>
              <a:t>Rocco</a:t>
            </a:r>
            <a:r>
              <a:rPr lang="nl-NL" sz="1200" dirty="0" smtClean="0"/>
              <a:t> // </a:t>
            </a:r>
            <a:r>
              <a:rPr lang="nl-NL" sz="1200" dirty="0" err="1" smtClean="0"/>
              <a:t>Awakenings</a:t>
            </a:r>
            <a:r>
              <a:rPr lang="nl-NL" sz="1200" dirty="0" smtClean="0"/>
              <a:t> Festival 2007, a </a:t>
            </a:r>
            <a:r>
              <a:rPr lang="nl-NL" sz="1200" dirty="0" err="1" smtClean="0"/>
              <a:t>Creative</a:t>
            </a:r>
            <a:r>
              <a:rPr lang="nl-NL" sz="1200" dirty="0" smtClean="0"/>
              <a:t> </a:t>
            </a:r>
            <a:r>
              <a:rPr lang="nl-NL" sz="1200" dirty="0" err="1" smtClean="0"/>
              <a:t>Commons</a:t>
            </a:r>
            <a:r>
              <a:rPr lang="nl-NL" sz="1200" dirty="0" smtClean="0"/>
              <a:t> </a:t>
            </a:r>
            <a:r>
              <a:rPr lang="nl-NL" sz="1200" dirty="0" err="1" smtClean="0"/>
              <a:t>Attribution</a:t>
            </a:r>
            <a:r>
              <a:rPr lang="nl-NL" sz="1200" dirty="0" smtClean="0"/>
              <a:t> </a:t>
            </a:r>
            <a:r>
              <a:rPr lang="nl-NL" sz="1200" dirty="0" err="1" smtClean="0"/>
              <a:t>Non-Commercial</a:t>
            </a:r>
            <a:r>
              <a:rPr lang="nl-NL" sz="1200" dirty="0" smtClean="0"/>
              <a:t> </a:t>
            </a:r>
            <a:r>
              <a:rPr lang="nl-NL" sz="1200" dirty="0" err="1" smtClean="0"/>
              <a:t>No-Derivative-Works</a:t>
            </a:r>
            <a:r>
              <a:rPr lang="nl-NL" sz="1200" dirty="0" smtClean="0"/>
              <a:t> (2.0) image </a:t>
            </a:r>
            <a:r>
              <a:rPr lang="nl-NL" sz="1200" dirty="0" err="1" smtClean="0"/>
              <a:t>from</a:t>
            </a:r>
            <a:r>
              <a:rPr lang="nl-NL" sz="1200" dirty="0" smtClean="0"/>
              <a:t> </a:t>
            </a:r>
            <a:r>
              <a:rPr lang="nl-NL" sz="1200" dirty="0" err="1" smtClean="0"/>
              <a:t>merlijnhoek's</a:t>
            </a:r>
            <a:r>
              <a:rPr lang="nl-NL" sz="1200" dirty="0" smtClean="0"/>
              <a:t> </a:t>
            </a:r>
            <a:r>
              <a:rPr lang="nl-NL" sz="1200" dirty="0" err="1" smtClean="0"/>
              <a:t>photostream</a:t>
            </a:r>
            <a:endParaRPr lang="nl-NL" sz="12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549" y="869615"/>
            <a:ext cx="7328354" cy="490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Feedback...</a:t>
            </a:r>
            <a:endParaRPr lang="en-GB" noProof="0" dirty="0"/>
          </a:p>
        </p:txBody>
      </p:sp>
      <p:sp>
        <p:nvSpPr>
          <p:cNvPr id="10" name="Tijdelijke aanduiding voor inhoud 9"/>
          <p:cNvSpPr>
            <a:spLocks noGrp="1"/>
          </p:cNvSpPr>
          <p:nvPr>
            <p:ph idx="1"/>
          </p:nvPr>
        </p:nvSpPr>
        <p:spPr>
          <a:xfrm>
            <a:off x="540001" y="1196977"/>
            <a:ext cx="5704045" cy="4591049"/>
          </a:xfrm>
        </p:spPr>
        <p:txBody>
          <a:bodyPr/>
          <a:lstStyle/>
          <a:p>
            <a:endParaRPr lang="en-GB" noProof="0" dirty="0" smtClean="0"/>
          </a:p>
          <a:p>
            <a:endParaRPr lang="en-GB" noProof="0" dirty="0" smtClean="0"/>
          </a:p>
          <a:p>
            <a:r>
              <a:rPr lang="en-GB" noProof="0" dirty="0" smtClean="0"/>
              <a:t>Please send/tell me  your examples of </a:t>
            </a:r>
          </a:p>
          <a:p>
            <a:r>
              <a:rPr lang="en-GB" noProof="0" dirty="0" smtClean="0"/>
              <a:t>non-security through stupidity</a:t>
            </a:r>
            <a:endParaRPr lang="en-GB" noProof="0" dirty="0" smtClean="0">
              <a:ea typeface="+mn-ea"/>
              <a:cs typeface="+mn-cs"/>
            </a:endParaRPr>
          </a:p>
          <a:p>
            <a:pPr lvl="1" rtl="0" eaLnBrk="1" fontAlgn="base" hangingPunct="1"/>
            <a:endParaRPr lang="en-GB" sz="220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 rtl="0" eaLnBrk="1" fontAlgn="base" hangingPunct="1">
              <a:buNone/>
            </a:pPr>
            <a:endParaRPr lang="en-GB" noProof="0" dirty="0" smtClean="0">
              <a:ea typeface="+mn-ea"/>
              <a:cs typeface="+mn-cs"/>
            </a:endParaRPr>
          </a:p>
          <a:p>
            <a:pPr lvl="1" rtl="0" eaLnBrk="1" fontAlgn="base" hangingPunct="1">
              <a:buNone/>
            </a:pPr>
            <a:r>
              <a:rPr lang="en-GB" noProof="0" dirty="0" smtClean="0">
                <a:ea typeface="+mn-ea"/>
                <a:cs typeface="+mn-cs"/>
              </a:rPr>
              <a:t>Email: 		fbreedijk@schubergphilis.com</a:t>
            </a:r>
          </a:p>
          <a:p>
            <a:pPr lvl="1" rtl="0" eaLnBrk="1" fontAlgn="base" hangingPunct="1">
              <a:buNone/>
            </a:pPr>
            <a:r>
              <a:rPr lang="en-GB" sz="2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Twitter:		@</a:t>
            </a:r>
            <a:r>
              <a:rPr lang="en-GB" sz="2200" noProof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seccubus</a:t>
            </a:r>
            <a:endParaRPr lang="en-GB" sz="220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 rtl="0" eaLnBrk="1" fontAlgn="base" hangingPunct="1">
              <a:buNone/>
            </a:pPr>
            <a:r>
              <a:rPr lang="en-GB" noProof="0" dirty="0" smtClean="0">
                <a:ea typeface="+mn-ea"/>
                <a:cs typeface="+mn-cs"/>
              </a:rPr>
              <a:t>Blog:		http://cupfighter.net</a:t>
            </a:r>
          </a:p>
          <a:p>
            <a:pPr lvl="1" rtl="0" eaLnBrk="1" fontAlgn="base" hangingPunct="1">
              <a:buNone/>
            </a:pPr>
            <a:r>
              <a:rPr lang="en-GB" sz="2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Project:		http://seccubus.com </a:t>
            </a:r>
          </a:p>
          <a:p>
            <a:pPr lvl="1" rtl="0" eaLnBrk="1" fontAlgn="base" hangingPunct="1">
              <a:buNone/>
            </a:pPr>
            <a:r>
              <a:rPr lang="en-GB" dirty="0" smtClean="0">
                <a:ea typeface="+mn-ea"/>
                <a:cs typeface="+mn-cs"/>
              </a:rPr>
              <a:t>Company:	http://schubergphilis.com</a:t>
            </a:r>
            <a:endParaRPr lang="en-GB" sz="220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frank in band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67600" y="506660"/>
            <a:ext cx="3550201" cy="53226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burden of administration…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“Adding more security” to a system often means more administration and bureaucracy.</a:t>
            </a:r>
          </a:p>
          <a:p>
            <a:endParaRPr lang="en-US" dirty="0" smtClean="0"/>
          </a:p>
          <a:p>
            <a:r>
              <a:rPr lang="en-US" dirty="0" smtClean="0"/>
              <a:t>It often also means less time to do actual system administration.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572C2-7083-4EDD-97D4-834C19DB5424}" type="datetime4">
              <a:rPr lang="nl-NL" smtClean="0"/>
              <a:pPr/>
              <a:t>30 juli 2010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014576" y="0"/>
            <a:ext cx="4005850" cy="450850"/>
          </a:xfrm>
        </p:spPr>
        <p:txBody>
          <a:bodyPr/>
          <a:lstStyle/>
          <a:p>
            <a:r>
              <a:rPr lang="en-US" sz="1200" dirty="0" smtClean="0"/>
              <a:t>Image: Bureaucracy illustration, a Creative Commons Attribution Share-Alike (2.0) image from </a:t>
            </a:r>
            <a:r>
              <a:rPr lang="en-US" sz="1200" dirty="0" err="1" smtClean="0"/>
              <a:t>kongharald's</a:t>
            </a:r>
            <a:r>
              <a:rPr lang="en-US" sz="1200" dirty="0" smtClean="0"/>
              <a:t> </a:t>
            </a:r>
            <a:r>
              <a:rPr lang="en-US" sz="1200" dirty="0" err="1" smtClean="0"/>
              <a:t>photostream</a:t>
            </a:r>
            <a:endParaRPr lang="nl-NL" sz="12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9659" y="1177925"/>
            <a:ext cx="4806282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Firewalls from two different vendors…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Reasoning:</a:t>
            </a:r>
          </a:p>
          <a:p>
            <a:pPr lvl="1"/>
            <a:r>
              <a:rPr lang="en-US" dirty="0" smtClean="0"/>
              <a:t>If one vendor has a serious flaw, there will not be a total compromise.</a:t>
            </a:r>
          </a:p>
          <a:p>
            <a:endParaRPr lang="en-US" dirty="0" smtClean="0"/>
          </a:p>
          <a:p>
            <a:r>
              <a:rPr lang="en-US" dirty="0" smtClean="0"/>
              <a:t>Reality:</a:t>
            </a:r>
          </a:p>
          <a:p>
            <a:pPr lvl="1"/>
            <a:r>
              <a:rPr lang="en-US" dirty="0" smtClean="0"/>
              <a:t>Firewall bypass bugs are rare</a:t>
            </a:r>
          </a:p>
          <a:p>
            <a:pPr lvl="1"/>
            <a:r>
              <a:rPr lang="en-US" dirty="0" smtClean="0"/>
              <a:t>Two rule bases</a:t>
            </a:r>
          </a:p>
          <a:p>
            <a:pPr lvl="1"/>
            <a:r>
              <a:rPr lang="en-US" dirty="0" smtClean="0"/>
              <a:t>Two different technologies</a:t>
            </a:r>
          </a:p>
          <a:p>
            <a:pPr lvl="1"/>
            <a:r>
              <a:rPr lang="en-US" dirty="0" smtClean="0"/>
              <a:t>Most likely outside firewall will pass anything </a:t>
            </a:r>
            <a:r>
              <a:rPr lang="en-US" dirty="0" err="1" smtClean="0"/>
              <a:t>nat-ed</a:t>
            </a:r>
            <a:r>
              <a:rPr lang="en-US" dirty="0" smtClean="0"/>
              <a:t> behind inside firewall</a:t>
            </a:r>
          </a:p>
          <a:p>
            <a:pPr lvl="1"/>
            <a:r>
              <a:rPr lang="en-US" dirty="0" smtClean="0"/>
              <a:t>Most firewall brand use the same IP stack anyway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572C2-7083-4EDD-97D4-834C19DB5424}" type="datetime4">
              <a:rPr lang="nl-NL" smtClean="0"/>
              <a:pPr/>
              <a:t>30 juli 2010</a:t>
            </a:fld>
            <a:endParaRPr lang="nl-NL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7942" y="1202500"/>
            <a:ext cx="4929909" cy="4585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499274" y="0"/>
            <a:ext cx="4521152" cy="450850"/>
          </a:xfrm>
        </p:spPr>
        <p:txBody>
          <a:bodyPr/>
          <a:lstStyle/>
          <a:p>
            <a:r>
              <a:rPr lang="en-US" sz="1200" dirty="0" smtClean="0"/>
              <a:t>Image from: http://searchnetworking.techtarget.com.au/articles/16554-Choosing-the-right-firewall-topology?topic_id=891</a:t>
            </a:r>
            <a:endParaRPr lang="nl-NL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9010" y="506349"/>
            <a:ext cx="6493790" cy="4870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Its like two locks on a bicycle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4677" y="5470898"/>
            <a:ext cx="10351628" cy="441111"/>
          </a:xfrm>
        </p:spPr>
        <p:txBody>
          <a:bodyPr/>
          <a:lstStyle/>
          <a:p>
            <a:pPr algn="r"/>
            <a:r>
              <a:rPr lang="en-US" dirty="0" smtClean="0"/>
              <a:t>Most bicycle thieves in Amsterdam only know how to quickly open one type of lock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572C2-7083-4EDD-97D4-834C19DB5424}" type="datetime4">
              <a:rPr lang="nl-NL" smtClean="0"/>
              <a:pPr/>
              <a:t>30 juli 2010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550727" y="0"/>
            <a:ext cx="3469697" cy="450850"/>
          </a:xfrm>
        </p:spPr>
        <p:txBody>
          <a:bodyPr/>
          <a:lstStyle/>
          <a:p>
            <a:r>
              <a:rPr lang="en-US" sz="1200" dirty="0" smtClean="0"/>
              <a:t>Image: safe safer safest, a Creative Commons Attribution (2.0) image from 20918261@N00's </a:t>
            </a:r>
            <a:r>
              <a:rPr lang="en-US" sz="1200" dirty="0" err="1" smtClean="0"/>
              <a:t>photostream</a:t>
            </a:r>
            <a:endParaRPr lang="nl-NL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710" y="509333"/>
            <a:ext cx="7985030" cy="5318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just</a:t>
            </a:r>
            <a:r>
              <a:rPr lang="en-US" baseline="0" dirty="0" smtClean="0"/>
              <a:t> two locks isn’t enough…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6942" y="5393409"/>
            <a:ext cx="10466953" cy="418455"/>
          </a:xfrm>
        </p:spPr>
        <p:txBody>
          <a:bodyPr/>
          <a:lstStyle/>
          <a:p>
            <a:pPr algn="r"/>
            <a:r>
              <a:rPr lang="en-US" dirty="0" smtClean="0"/>
              <a:t>Like every technology you need to know how to apply it to benefit from it.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572C2-7083-4EDD-97D4-834C19DB5424}" type="datetime4">
              <a:rPr lang="nl-NL" smtClean="0"/>
              <a:pPr/>
              <a:t>30 juli 2010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02581" y="0"/>
            <a:ext cx="4217845" cy="450850"/>
          </a:xfrm>
        </p:spPr>
        <p:txBody>
          <a:bodyPr/>
          <a:lstStyle/>
          <a:p>
            <a:r>
              <a:rPr lang="en-US" sz="1200" dirty="0" smtClean="0"/>
              <a:t>Image: history of missing circles, a Creative Commons Attribution Non-Commercial Share-Alike (2.0) image from </a:t>
            </a:r>
            <a:r>
              <a:rPr lang="en-US" sz="1200" dirty="0" err="1" smtClean="0"/>
              <a:t>camil_t's</a:t>
            </a:r>
            <a:r>
              <a:rPr lang="en-US" sz="1200" dirty="0" smtClean="0"/>
              <a:t> </a:t>
            </a:r>
            <a:r>
              <a:rPr lang="en-US" sz="1200" dirty="0" err="1" smtClean="0"/>
              <a:t>photostream</a:t>
            </a:r>
            <a:endParaRPr lang="nl-NL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complexity bad?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There are about 25,000 parts in a commercial jet engine.</a:t>
            </a:r>
          </a:p>
          <a:p>
            <a:endParaRPr lang="en-US" dirty="0" smtClean="0"/>
          </a:p>
          <a:p>
            <a:r>
              <a:rPr lang="en-US" dirty="0" smtClean="0"/>
              <a:t>In order to make a working jet engine you need at a maximum 1,000 parts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572C2-7083-4EDD-97D4-834C19DB5424}" type="datetime4">
              <a:rPr lang="nl-NL" smtClean="0"/>
              <a:pPr/>
              <a:t>30 juli 2010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788727" y="0"/>
            <a:ext cx="4231698" cy="450850"/>
          </a:xfrm>
        </p:spPr>
        <p:txBody>
          <a:bodyPr/>
          <a:lstStyle/>
          <a:p>
            <a:r>
              <a:rPr lang="en-US" sz="1200" dirty="0" smtClean="0"/>
              <a:t>Image: conjoined twin roundabouts, a Creative Commons Attribution Non-Commercial (2.0) image from </a:t>
            </a:r>
            <a:r>
              <a:rPr lang="en-US" sz="1200" dirty="0" err="1" smtClean="0"/>
              <a:t>duncan's</a:t>
            </a:r>
            <a:r>
              <a:rPr lang="en-US" sz="1200" dirty="0" smtClean="0"/>
              <a:t> </a:t>
            </a:r>
            <a:r>
              <a:rPr lang="en-US" sz="1200" dirty="0" err="1" smtClean="0"/>
              <a:t>photostream</a:t>
            </a:r>
            <a:endParaRPr lang="nl-NL" sz="12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0377" y="1260742"/>
            <a:ext cx="5172171" cy="3879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SBP default colorschem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2D636F"/>
      </a:accent1>
      <a:accent2>
        <a:srgbClr val="FC7216"/>
      </a:accent2>
      <a:accent3>
        <a:srgbClr val="746865"/>
      </a:accent3>
      <a:accent4>
        <a:srgbClr val="E3E0E6"/>
      </a:accent4>
      <a:accent5>
        <a:srgbClr val="7030A0"/>
      </a:accent5>
      <a:accent6>
        <a:srgbClr val="FFFF00"/>
      </a:accent6>
      <a:hlink>
        <a:srgbClr val="FC7216"/>
      </a:hlink>
      <a:folHlink>
        <a:srgbClr val="FC7216"/>
      </a:folHlink>
    </a:clrScheme>
    <a:fontScheme name="Standaard">
      <a:majorFont>
        <a:latin typeface="Myriad Pro Black"/>
        <a:ea typeface=""/>
        <a:cs typeface=""/>
      </a:majorFont>
      <a:minorFont>
        <a:latin typeface="Myriad Pro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5143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Myriad Pro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5143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Myriad Pro" pitchFamily="34" charset="0"/>
          </a:defRPr>
        </a:defPPr>
      </a:lstStyle>
    </a:lnDef>
  </a:objectDefaults>
  <a:extraClrSchemeLst>
    <a:extraClrScheme>
      <a:clrScheme name="Standaard 1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2D636F"/>
        </a:accent1>
        <a:accent2>
          <a:srgbClr val="FC7216"/>
        </a:accent2>
        <a:accent3>
          <a:srgbClr val="AAAAAA"/>
        </a:accent3>
        <a:accent4>
          <a:srgbClr val="DADADA"/>
        </a:accent4>
        <a:accent5>
          <a:srgbClr val="ADB7BB"/>
        </a:accent5>
        <a:accent6>
          <a:srgbClr val="E46713"/>
        </a:accent6>
        <a:hlink>
          <a:srgbClr val="746865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 2">
        <a:dk1>
          <a:srgbClr val="000000"/>
        </a:dk1>
        <a:lt1>
          <a:srgbClr val="FFFFFF"/>
        </a:lt1>
        <a:dk2>
          <a:srgbClr val="746865"/>
        </a:dk2>
        <a:lt2>
          <a:srgbClr val="FFFFFF"/>
        </a:lt2>
        <a:accent1>
          <a:srgbClr val="2D636F"/>
        </a:accent1>
        <a:accent2>
          <a:srgbClr val="FC7216"/>
        </a:accent2>
        <a:accent3>
          <a:srgbClr val="BCB9B8"/>
        </a:accent3>
        <a:accent4>
          <a:srgbClr val="DADADA"/>
        </a:accent4>
        <a:accent5>
          <a:srgbClr val="ADB7BB"/>
        </a:accent5>
        <a:accent6>
          <a:srgbClr val="E46713"/>
        </a:accent6>
        <a:hlink>
          <a:srgbClr val="746865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ate top right">
  <a:themeElements>
    <a:clrScheme name="SBP default colorschem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2D636F"/>
      </a:accent1>
      <a:accent2>
        <a:srgbClr val="FC7216"/>
      </a:accent2>
      <a:accent3>
        <a:srgbClr val="746865"/>
      </a:accent3>
      <a:accent4>
        <a:srgbClr val="E3E0E6"/>
      </a:accent4>
      <a:accent5>
        <a:srgbClr val="7030A0"/>
      </a:accent5>
      <a:accent6>
        <a:srgbClr val="FFFF00"/>
      </a:accent6>
      <a:hlink>
        <a:srgbClr val="FC7216"/>
      </a:hlink>
      <a:folHlink>
        <a:srgbClr val="FC7216"/>
      </a:folHlink>
    </a:clrScheme>
    <a:fontScheme name="Datum boven">
      <a:majorFont>
        <a:latin typeface="Myriad Pro Black"/>
        <a:ea typeface=""/>
        <a:cs typeface=""/>
      </a:majorFont>
      <a:minorFont>
        <a:latin typeface="Myriad Pro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5143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Myriad Pro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5143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Myriad Pro" pitchFamily="34" charset="0"/>
          </a:defRPr>
        </a:defPPr>
      </a:lstStyle>
    </a:lnDef>
  </a:objectDefaults>
  <a:extraClrSchemeLst>
    <a:extraClrScheme>
      <a:clrScheme name="Datum boven 1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2D636F"/>
        </a:accent1>
        <a:accent2>
          <a:srgbClr val="FC7216"/>
        </a:accent2>
        <a:accent3>
          <a:srgbClr val="AAAAAA"/>
        </a:accent3>
        <a:accent4>
          <a:srgbClr val="DADADA"/>
        </a:accent4>
        <a:accent5>
          <a:srgbClr val="ADB7BB"/>
        </a:accent5>
        <a:accent6>
          <a:srgbClr val="E46713"/>
        </a:accent6>
        <a:hlink>
          <a:srgbClr val="746865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um boven 2">
        <a:dk1>
          <a:srgbClr val="000000"/>
        </a:dk1>
        <a:lt1>
          <a:srgbClr val="FFFFFF"/>
        </a:lt1>
        <a:dk2>
          <a:srgbClr val="746865"/>
        </a:dk2>
        <a:lt2>
          <a:srgbClr val="FFFFFF"/>
        </a:lt2>
        <a:accent1>
          <a:srgbClr val="2D636F"/>
        </a:accent1>
        <a:accent2>
          <a:srgbClr val="FC7216"/>
        </a:accent2>
        <a:accent3>
          <a:srgbClr val="BCB9B8"/>
        </a:accent3>
        <a:accent4>
          <a:srgbClr val="DADADA"/>
        </a:accent4>
        <a:accent5>
          <a:srgbClr val="ADB7BB"/>
        </a:accent5>
        <a:accent6>
          <a:srgbClr val="E46713"/>
        </a:accent6>
        <a:hlink>
          <a:srgbClr val="746865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No lines and logo">
  <a:themeElements>
    <a:clrScheme name="SBP default colorschem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2D636F"/>
      </a:accent1>
      <a:accent2>
        <a:srgbClr val="FC7216"/>
      </a:accent2>
      <a:accent3>
        <a:srgbClr val="746865"/>
      </a:accent3>
      <a:accent4>
        <a:srgbClr val="E3E0E6"/>
      </a:accent4>
      <a:accent5>
        <a:srgbClr val="7030A0"/>
      </a:accent5>
      <a:accent6>
        <a:srgbClr val="FFFF00"/>
      </a:accent6>
      <a:hlink>
        <a:srgbClr val="FC7216"/>
      </a:hlink>
      <a:folHlink>
        <a:srgbClr val="FC7216"/>
      </a:folHlink>
    </a:clrScheme>
    <a:fontScheme name="Geen lijnen en logo">
      <a:majorFont>
        <a:latin typeface="Myriad Pro Black"/>
        <a:ea typeface=""/>
        <a:cs typeface=""/>
      </a:majorFont>
      <a:minorFont>
        <a:latin typeface="Myriad Pro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5143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Myriad Pro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5143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Myriad Pro" pitchFamily="34" charset="0"/>
          </a:defRPr>
        </a:defPPr>
      </a:lstStyle>
    </a:lnDef>
  </a:objectDefaults>
  <a:extraClrSchemeLst>
    <a:extraClrScheme>
      <a:clrScheme name="Geen lijnen en logo 1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2D636F"/>
        </a:accent1>
        <a:accent2>
          <a:srgbClr val="FC7216"/>
        </a:accent2>
        <a:accent3>
          <a:srgbClr val="AAAAAA"/>
        </a:accent3>
        <a:accent4>
          <a:srgbClr val="DADADA"/>
        </a:accent4>
        <a:accent5>
          <a:srgbClr val="ADB7BB"/>
        </a:accent5>
        <a:accent6>
          <a:srgbClr val="E46713"/>
        </a:accent6>
        <a:hlink>
          <a:srgbClr val="746865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en lijnen en logo 2">
        <a:dk1>
          <a:srgbClr val="000000"/>
        </a:dk1>
        <a:lt1>
          <a:srgbClr val="FFFFFF"/>
        </a:lt1>
        <a:dk2>
          <a:srgbClr val="746865"/>
        </a:dk2>
        <a:lt2>
          <a:srgbClr val="FFFFFF"/>
        </a:lt2>
        <a:accent1>
          <a:srgbClr val="2D636F"/>
        </a:accent1>
        <a:accent2>
          <a:srgbClr val="FC7216"/>
        </a:accent2>
        <a:accent3>
          <a:srgbClr val="BCB9B8"/>
        </a:accent3>
        <a:accent4>
          <a:srgbClr val="DADADA"/>
        </a:accent4>
        <a:accent5>
          <a:srgbClr val="ADB7BB"/>
        </a:accent5>
        <a:accent6>
          <a:srgbClr val="E46713"/>
        </a:accent6>
        <a:hlink>
          <a:srgbClr val="746865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943</TotalTime>
  <Words>1767</Words>
  <Application>Microsoft Office PowerPoint</Application>
  <PresentationFormat>Custom</PresentationFormat>
  <Paragraphs>352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44</vt:i4>
      </vt:variant>
    </vt:vector>
  </HeadingPairs>
  <TitlesOfParts>
    <vt:vector size="47" baseType="lpstr">
      <vt:lpstr>blank</vt:lpstr>
      <vt:lpstr>Date top right</vt:lpstr>
      <vt:lpstr>No lines and logo</vt:lpstr>
      <vt:lpstr>The road to Hell…</vt:lpstr>
      <vt:lpstr>Warning</vt:lpstr>
      <vt:lpstr>Why…</vt:lpstr>
      <vt:lpstr>Who am I?</vt:lpstr>
      <vt:lpstr>The burden of administration…</vt:lpstr>
      <vt:lpstr>Firewalls from two different vendors…</vt:lpstr>
      <vt:lpstr>Its like two locks on a bicycle</vt:lpstr>
      <vt:lpstr>But just two locks isn’t enough…</vt:lpstr>
      <vt:lpstr>Is complexity bad?</vt:lpstr>
      <vt:lpstr>Is complexity bad?</vt:lpstr>
      <vt:lpstr>What about encryption…</vt:lpstr>
      <vt:lpstr>Encryption is not a silver bullet…</vt:lpstr>
      <vt:lpstr>If a “security measure” is too hard… it will more likely hurt</vt:lpstr>
      <vt:lpstr>Security making life too hard…</vt:lpstr>
      <vt:lpstr>Don’t turn system administration into an obstacle race…</vt:lpstr>
      <vt:lpstr>There is strength in numbers…</vt:lpstr>
      <vt:lpstr>Does this consider the level of the system administrators?</vt:lpstr>
      <vt:lpstr>What is the right number of administrators…</vt:lpstr>
      <vt:lpstr>Please don’t force me to…</vt:lpstr>
      <vt:lpstr>What’s the solution?</vt:lpstr>
      <vt:lpstr>Limit remote access…</vt:lpstr>
      <vt:lpstr>Can you really stop data “leaks”?</vt:lpstr>
      <vt:lpstr>Duress</vt:lpstr>
      <vt:lpstr>Keeping an eye on you…</vt:lpstr>
      <vt:lpstr>Teleworking has advantages</vt:lpstr>
      <vt:lpstr>Remove all identifying banners</vt:lpstr>
      <vt:lpstr>What about warning banners?</vt:lpstr>
      <vt:lpstr>Ping</vt:lpstr>
      <vt:lpstr>Firewall log monitoring</vt:lpstr>
      <vt:lpstr>Idle session time out…</vt:lpstr>
      <vt:lpstr>Single sign on…</vt:lpstr>
      <vt:lpstr>Don’t take away my tools…</vt:lpstr>
      <vt:lpstr>No access to social media…</vt:lpstr>
      <vt:lpstr>Intrusion Detection System (IDS)</vt:lpstr>
      <vt:lpstr>Using your cell phone in datacenters…</vt:lpstr>
      <vt:lpstr>Interference has happened…</vt:lpstr>
      <vt:lpstr>Its because of the cameras…</vt:lpstr>
      <vt:lpstr>Lets get serious…</vt:lpstr>
      <vt:lpstr>Compliance…</vt:lpstr>
      <vt:lpstr>If all you got is a hammer…</vt:lpstr>
      <vt:lpstr>Do not disengage your brain…</vt:lpstr>
      <vt:lpstr>What is the risk?</vt:lpstr>
      <vt:lpstr>Questions?</vt:lpstr>
      <vt:lpstr>Feedback...</vt:lpstr>
    </vt:vector>
  </TitlesOfParts>
  <Company>Schuberg Philis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road to Hell…</dc:title>
  <dc:creator>Frank Breedijk</dc:creator>
  <dc:description>Sjabloonversie 0.8c - 22 juni 2009
Ontwikkeling MS Officesjablonen: 
www.JoulesUnlimited.nl</dc:description>
  <cp:lastModifiedBy>Frank Breedijk</cp:lastModifiedBy>
  <cp:revision>89</cp:revision>
  <dcterms:created xsi:type="dcterms:W3CDTF">2010-05-19T13:30:58Z</dcterms:created>
  <dcterms:modified xsi:type="dcterms:W3CDTF">2010-07-31T03:23:56Z</dcterms:modified>
</cp:coreProperties>
</file>